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84" r:id="rId3"/>
    <p:sldMasterId id="2147483672" r:id="rId4"/>
    <p:sldMasterId id="2147483690" r:id="rId5"/>
    <p:sldMasterId id="2147483698" r:id="rId6"/>
    <p:sldMasterId id="2147483700" r:id="rId7"/>
  </p:sldMasterIdLst>
  <p:notesMasterIdLst>
    <p:notesMasterId r:id="rId60"/>
  </p:notesMasterIdLst>
  <p:handoutMasterIdLst>
    <p:handoutMasterId r:id="rId61"/>
  </p:handoutMasterIdLst>
  <p:sldIdLst>
    <p:sldId id="363" r:id="rId8"/>
    <p:sldId id="408" r:id="rId9"/>
    <p:sldId id="409" r:id="rId10"/>
    <p:sldId id="411" r:id="rId11"/>
    <p:sldId id="416" r:id="rId12"/>
    <p:sldId id="460" r:id="rId13"/>
    <p:sldId id="372" r:id="rId14"/>
    <p:sldId id="373" r:id="rId15"/>
    <p:sldId id="374" r:id="rId16"/>
    <p:sldId id="375" r:id="rId17"/>
    <p:sldId id="376" r:id="rId18"/>
    <p:sldId id="377" r:id="rId19"/>
    <p:sldId id="378" r:id="rId20"/>
    <p:sldId id="379" r:id="rId21"/>
    <p:sldId id="418" r:id="rId22"/>
    <p:sldId id="380" r:id="rId23"/>
    <p:sldId id="384" r:id="rId24"/>
    <p:sldId id="385" r:id="rId25"/>
    <p:sldId id="421" r:id="rId26"/>
    <p:sldId id="388" r:id="rId27"/>
    <p:sldId id="448" r:id="rId28"/>
    <p:sldId id="389" r:id="rId29"/>
    <p:sldId id="390" r:id="rId30"/>
    <p:sldId id="391" r:id="rId31"/>
    <p:sldId id="392" r:id="rId32"/>
    <p:sldId id="393" r:id="rId33"/>
    <p:sldId id="394" r:id="rId34"/>
    <p:sldId id="395" r:id="rId35"/>
    <p:sldId id="396" r:id="rId36"/>
    <p:sldId id="397" r:id="rId37"/>
    <p:sldId id="398" r:id="rId38"/>
    <p:sldId id="423" r:id="rId39"/>
    <p:sldId id="424" r:id="rId40"/>
    <p:sldId id="425" r:id="rId41"/>
    <p:sldId id="426" r:id="rId42"/>
    <p:sldId id="427" r:id="rId43"/>
    <p:sldId id="428" r:id="rId44"/>
    <p:sldId id="429" r:id="rId45"/>
    <p:sldId id="430" r:id="rId46"/>
    <p:sldId id="431" r:id="rId47"/>
    <p:sldId id="433" r:id="rId48"/>
    <p:sldId id="435" r:id="rId49"/>
    <p:sldId id="450" r:id="rId50"/>
    <p:sldId id="451" r:id="rId51"/>
    <p:sldId id="452" r:id="rId52"/>
    <p:sldId id="399" r:id="rId53"/>
    <p:sldId id="401" r:id="rId54"/>
    <p:sldId id="402" r:id="rId55"/>
    <p:sldId id="405" r:id="rId56"/>
    <p:sldId id="453" r:id="rId57"/>
    <p:sldId id="455" r:id="rId58"/>
    <p:sldId id="456" r:id="rId5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0000"/>
    <a:srgbClr val="7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5" Type="http://schemas.openxmlformats.org/officeDocument/2006/relationships/slideMaster" Target="slideMasters/slideMaster5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theme" Target="theme/theme1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2DFACC-88B3-43D6-AB3A-7B00F0C96C47}" type="doc">
      <dgm:prSet loTypeId="urn:microsoft.com/office/officeart/2005/8/layout/vList5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FE4701-F68E-40C6-BB75-F2FC0FE1C925}">
      <dgm:prSet phldrT="[Текст]"/>
      <dgm:spPr/>
      <dgm:t>
        <a:bodyPr/>
        <a:lstStyle/>
        <a:p>
          <a:r>
            <a:rPr lang="ru-RU" b="1" dirty="0" smtClean="0">
              <a:latin typeface="Cambria" pitchFamily="18" charset="0"/>
            </a:rPr>
            <a:t>Обязательная часть</a:t>
          </a:r>
          <a:endParaRPr lang="ru-RU" b="1" dirty="0">
            <a:latin typeface="Cambria" pitchFamily="18" charset="0"/>
          </a:endParaRPr>
        </a:p>
      </dgm:t>
    </dgm:pt>
    <dgm:pt modelId="{2DEF0C22-4CC7-48C5-8E76-12950648AB4E}" type="parTrans" cxnId="{6C27CF95-2B56-4CFC-8A53-2823F4E1E130}">
      <dgm:prSet/>
      <dgm:spPr/>
      <dgm:t>
        <a:bodyPr/>
        <a:lstStyle/>
        <a:p>
          <a:endParaRPr lang="ru-RU"/>
        </a:p>
      </dgm:t>
    </dgm:pt>
    <dgm:pt modelId="{F4C81855-946A-42C0-B1FD-A5B0CDCF9152}" type="sibTrans" cxnId="{6C27CF95-2B56-4CFC-8A53-2823F4E1E130}">
      <dgm:prSet/>
      <dgm:spPr/>
      <dgm:t>
        <a:bodyPr/>
        <a:lstStyle/>
        <a:p>
          <a:endParaRPr lang="ru-RU"/>
        </a:p>
      </dgm:t>
    </dgm:pt>
    <dgm:pt modelId="{6A752B30-6114-4ED3-876A-736634060FC5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bg1"/>
          </a:solidFill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Cambria" pitchFamily="18" charset="0"/>
            </a:rPr>
            <a:t>в полном объеме реализуется во всех образовательных организациях, реализующих основную образовательную программу дошкольного образования - обеспечивает достижение требования к результатам ООП дошкольного образования</a:t>
          </a:r>
          <a:endParaRPr lang="ru-RU" dirty="0">
            <a:solidFill>
              <a:srgbClr val="002060"/>
            </a:solidFill>
          </a:endParaRPr>
        </a:p>
      </dgm:t>
    </dgm:pt>
    <dgm:pt modelId="{4B9D9931-3BB4-4125-BBB0-E65D6BE9B1D3}" type="parTrans" cxnId="{4FAB06FE-4D13-4A77-9419-4C1CF77465D4}">
      <dgm:prSet/>
      <dgm:spPr/>
      <dgm:t>
        <a:bodyPr/>
        <a:lstStyle/>
        <a:p>
          <a:endParaRPr lang="ru-RU"/>
        </a:p>
      </dgm:t>
    </dgm:pt>
    <dgm:pt modelId="{DEB47F11-1A7F-41ED-A9EE-B95419AC4065}" type="sibTrans" cxnId="{4FAB06FE-4D13-4A77-9419-4C1CF77465D4}">
      <dgm:prSet/>
      <dgm:spPr/>
      <dgm:t>
        <a:bodyPr/>
        <a:lstStyle/>
        <a:p>
          <a:endParaRPr lang="ru-RU"/>
        </a:p>
      </dgm:t>
    </dgm:pt>
    <dgm:pt modelId="{8A45B064-33CD-47C7-927F-34C2522F9BF6}">
      <dgm:prSet phldrT="[Текст]"/>
      <dgm:spPr/>
      <dgm:t>
        <a:bodyPr/>
        <a:lstStyle/>
        <a:p>
          <a:r>
            <a:rPr lang="ru-RU" b="1" dirty="0" smtClean="0">
              <a:latin typeface="Cambria" pitchFamily="18" charset="0"/>
            </a:rPr>
            <a:t>Часть, организуемая участниками образовательных отношений</a:t>
          </a:r>
          <a:endParaRPr lang="ru-RU" b="1" dirty="0">
            <a:latin typeface="Cambria" pitchFamily="18" charset="0"/>
          </a:endParaRPr>
        </a:p>
      </dgm:t>
    </dgm:pt>
    <dgm:pt modelId="{50A8E1FC-3EE3-4EC7-96C4-455C37164843}" type="parTrans" cxnId="{2BA7D6B3-385E-47AA-A304-4735A53B98BE}">
      <dgm:prSet/>
      <dgm:spPr/>
      <dgm:t>
        <a:bodyPr/>
        <a:lstStyle/>
        <a:p>
          <a:endParaRPr lang="ru-RU"/>
        </a:p>
      </dgm:t>
    </dgm:pt>
    <dgm:pt modelId="{DC05AF1C-10CC-4242-B404-2EFDD1A54077}" type="sibTrans" cxnId="{2BA7D6B3-385E-47AA-A304-4735A53B98BE}">
      <dgm:prSet/>
      <dgm:spPr/>
      <dgm:t>
        <a:bodyPr/>
        <a:lstStyle/>
        <a:p>
          <a:endParaRPr lang="ru-RU"/>
        </a:p>
      </dgm:t>
    </dgm:pt>
    <dgm:pt modelId="{06278530-A564-43FB-AA3B-EA90819310A0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bg1"/>
          </a:solidFill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Cambria" pitchFamily="18" charset="0"/>
            </a:rPr>
            <a:t>формируется с учетом этнокультурных, демографических, климатических прочих условий, а также в соответствии с индивидуальными запросами ребенка и семьи</a:t>
          </a:r>
          <a:endParaRPr lang="ru-RU" dirty="0">
            <a:solidFill>
              <a:srgbClr val="002060"/>
            </a:solidFill>
            <a:latin typeface="Cambria" pitchFamily="18" charset="0"/>
          </a:endParaRPr>
        </a:p>
      </dgm:t>
    </dgm:pt>
    <dgm:pt modelId="{6996D2A7-FF2C-4072-9B2B-0EBD183AA86B}" type="parTrans" cxnId="{CCE5F044-6FF5-48AD-815B-45AE40372B6E}">
      <dgm:prSet/>
      <dgm:spPr/>
      <dgm:t>
        <a:bodyPr/>
        <a:lstStyle/>
        <a:p>
          <a:endParaRPr lang="ru-RU"/>
        </a:p>
      </dgm:t>
    </dgm:pt>
    <dgm:pt modelId="{0043AD0D-1B31-464C-95A8-615C2178AE96}" type="sibTrans" cxnId="{CCE5F044-6FF5-48AD-815B-45AE40372B6E}">
      <dgm:prSet/>
      <dgm:spPr/>
      <dgm:t>
        <a:bodyPr/>
        <a:lstStyle/>
        <a:p>
          <a:endParaRPr lang="ru-RU"/>
        </a:p>
      </dgm:t>
    </dgm:pt>
    <dgm:pt modelId="{68520E97-B19E-48F9-8B3A-E7D850EB7861}" type="pres">
      <dgm:prSet presAssocID="{492DFACC-88B3-43D6-AB3A-7B00F0C96C4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0CFF14-DD6B-4001-8B9E-520FCC6AFBB0}" type="pres">
      <dgm:prSet presAssocID="{BDFE4701-F68E-40C6-BB75-F2FC0FE1C925}" presName="linNode" presStyleCnt="0"/>
      <dgm:spPr/>
      <dgm:t>
        <a:bodyPr/>
        <a:lstStyle/>
        <a:p>
          <a:endParaRPr lang="ru-RU"/>
        </a:p>
      </dgm:t>
    </dgm:pt>
    <dgm:pt modelId="{4404100E-7D32-4F80-8D65-DAD64DB6664F}" type="pres">
      <dgm:prSet presAssocID="{BDFE4701-F68E-40C6-BB75-F2FC0FE1C925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2CF64F-2FD6-4D88-9743-2799F22CFB21}" type="pres">
      <dgm:prSet presAssocID="{BDFE4701-F68E-40C6-BB75-F2FC0FE1C925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3CF269-49BF-4156-97AB-8F13881B8801}" type="pres">
      <dgm:prSet presAssocID="{F4C81855-946A-42C0-B1FD-A5B0CDCF9152}" presName="sp" presStyleCnt="0"/>
      <dgm:spPr/>
      <dgm:t>
        <a:bodyPr/>
        <a:lstStyle/>
        <a:p>
          <a:endParaRPr lang="ru-RU"/>
        </a:p>
      </dgm:t>
    </dgm:pt>
    <dgm:pt modelId="{EA9CAB02-4242-43BD-8381-4E3E981125EC}" type="pres">
      <dgm:prSet presAssocID="{8A45B064-33CD-47C7-927F-34C2522F9BF6}" presName="linNode" presStyleCnt="0"/>
      <dgm:spPr/>
      <dgm:t>
        <a:bodyPr/>
        <a:lstStyle/>
        <a:p>
          <a:endParaRPr lang="ru-RU"/>
        </a:p>
      </dgm:t>
    </dgm:pt>
    <dgm:pt modelId="{8C21002F-6553-4C4B-B301-5DA0A3D12920}" type="pres">
      <dgm:prSet presAssocID="{8A45B064-33CD-47C7-927F-34C2522F9BF6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7EAB74-44A4-4C9E-9A41-5E822DC57FC5}" type="pres">
      <dgm:prSet presAssocID="{8A45B064-33CD-47C7-927F-34C2522F9BF6}" presName="descendantText" presStyleLbl="alignAccFollowNode1" presStyleIdx="1" presStyleCnt="2" custScaleY="1095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E5F044-6FF5-48AD-815B-45AE40372B6E}" srcId="{8A45B064-33CD-47C7-927F-34C2522F9BF6}" destId="{06278530-A564-43FB-AA3B-EA90819310A0}" srcOrd="0" destOrd="0" parTransId="{6996D2A7-FF2C-4072-9B2B-0EBD183AA86B}" sibTransId="{0043AD0D-1B31-464C-95A8-615C2178AE96}"/>
    <dgm:cxn modelId="{575B8EB6-0EAE-485A-AE0C-C4A99CD11478}" type="presOf" srcId="{6A752B30-6114-4ED3-876A-736634060FC5}" destId="{102CF64F-2FD6-4D88-9743-2799F22CFB21}" srcOrd="0" destOrd="0" presId="urn:microsoft.com/office/officeart/2005/8/layout/vList5"/>
    <dgm:cxn modelId="{BF7F158B-E227-48B6-ACED-1F25329B4018}" type="presOf" srcId="{492DFACC-88B3-43D6-AB3A-7B00F0C96C47}" destId="{68520E97-B19E-48F9-8B3A-E7D850EB7861}" srcOrd="0" destOrd="0" presId="urn:microsoft.com/office/officeart/2005/8/layout/vList5"/>
    <dgm:cxn modelId="{6C27CF95-2B56-4CFC-8A53-2823F4E1E130}" srcId="{492DFACC-88B3-43D6-AB3A-7B00F0C96C47}" destId="{BDFE4701-F68E-40C6-BB75-F2FC0FE1C925}" srcOrd="0" destOrd="0" parTransId="{2DEF0C22-4CC7-48C5-8E76-12950648AB4E}" sibTransId="{F4C81855-946A-42C0-B1FD-A5B0CDCF9152}"/>
    <dgm:cxn modelId="{2F0666A1-C4CE-4717-AF45-2E9BD980BD53}" type="presOf" srcId="{8A45B064-33CD-47C7-927F-34C2522F9BF6}" destId="{8C21002F-6553-4C4B-B301-5DA0A3D12920}" srcOrd="0" destOrd="0" presId="urn:microsoft.com/office/officeart/2005/8/layout/vList5"/>
    <dgm:cxn modelId="{6E0D22F3-3BE6-48D4-8767-C639AE0F00D0}" type="presOf" srcId="{BDFE4701-F68E-40C6-BB75-F2FC0FE1C925}" destId="{4404100E-7D32-4F80-8D65-DAD64DB6664F}" srcOrd="0" destOrd="0" presId="urn:microsoft.com/office/officeart/2005/8/layout/vList5"/>
    <dgm:cxn modelId="{4FAB06FE-4D13-4A77-9419-4C1CF77465D4}" srcId="{BDFE4701-F68E-40C6-BB75-F2FC0FE1C925}" destId="{6A752B30-6114-4ED3-876A-736634060FC5}" srcOrd="0" destOrd="0" parTransId="{4B9D9931-3BB4-4125-BBB0-E65D6BE9B1D3}" sibTransId="{DEB47F11-1A7F-41ED-A9EE-B95419AC4065}"/>
    <dgm:cxn modelId="{2BA7D6B3-385E-47AA-A304-4735A53B98BE}" srcId="{492DFACC-88B3-43D6-AB3A-7B00F0C96C47}" destId="{8A45B064-33CD-47C7-927F-34C2522F9BF6}" srcOrd="1" destOrd="0" parTransId="{50A8E1FC-3EE3-4EC7-96C4-455C37164843}" sibTransId="{DC05AF1C-10CC-4242-B404-2EFDD1A54077}"/>
    <dgm:cxn modelId="{6CBFA60C-11EF-4DCB-945B-0D8D41DA93FF}" type="presOf" srcId="{06278530-A564-43FB-AA3B-EA90819310A0}" destId="{2D7EAB74-44A4-4C9E-9A41-5E822DC57FC5}" srcOrd="0" destOrd="0" presId="urn:microsoft.com/office/officeart/2005/8/layout/vList5"/>
    <dgm:cxn modelId="{DA2AD828-4D38-4FFE-9E84-1A51413418DF}" type="presParOf" srcId="{68520E97-B19E-48F9-8B3A-E7D850EB7861}" destId="{640CFF14-DD6B-4001-8B9E-520FCC6AFBB0}" srcOrd="0" destOrd="0" presId="urn:microsoft.com/office/officeart/2005/8/layout/vList5"/>
    <dgm:cxn modelId="{78E095A0-F59C-46AE-919B-AFB97A936C3A}" type="presParOf" srcId="{640CFF14-DD6B-4001-8B9E-520FCC6AFBB0}" destId="{4404100E-7D32-4F80-8D65-DAD64DB6664F}" srcOrd="0" destOrd="0" presId="urn:microsoft.com/office/officeart/2005/8/layout/vList5"/>
    <dgm:cxn modelId="{E23EBE6E-C112-4E94-8841-CE02FFF467E8}" type="presParOf" srcId="{640CFF14-DD6B-4001-8B9E-520FCC6AFBB0}" destId="{102CF64F-2FD6-4D88-9743-2799F22CFB21}" srcOrd="1" destOrd="0" presId="urn:microsoft.com/office/officeart/2005/8/layout/vList5"/>
    <dgm:cxn modelId="{927F1FE6-FCF0-4C26-ABB2-53688EDAE29C}" type="presParOf" srcId="{68520E97-B19E-48F9-8B3A-E7D850EB7861}" destId="{513CF269-49BF-4156-97AB-8F13881B8801}" srcOrd="1" destOrd="0" presId="urn:microsoft.com/office/officeart/2005/8/layout/vList5"/>
    <dgm:cxn modelId="{9BB5B33E-D0A7-4DD9-AE49-B0F846388EA6}" type="presParOf" srcId="{68520E97-B19E-48F9-8B3A-E7D850EB7861}" destId="{EA9CAB02-4242-43BD-8381-4E3E981125EC}" srcOrd="2" destOrd="0" presId="urn:microsoft.com/office/officeart/2005/8/layout/vList5"/>
    <dgm:cxn modelId="{7B70780C-4F5C-4D47-8E3C-34F524D71F4B}" type="presParOf" srcId="{EA9CAB02-4242-43BD-8381-4E3E981125EC}" destId="{8C21002F-6553-4C4B-B301-5DA0A3D12920}" srcOrd="0" destOrd="0" presId="urn:microsoft.com/office/officeart/2005/8/layout/vList5"/>
    <dgm:cxn modelId="{58DE1017-71BE-420C-A238-E9C0F2010B0D}" type="presParOf" srcId="{EA9CAB02-4242-43BD-8381-4E3E981125EC}" destId="{2D7EAB74-44A4-4C9E-9A41-5E822DC57FC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A39974-5A8A-4E27-8B42-648711D008F9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B558E-4F3E-4AD3-9F21-BDD45C61CF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7326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B54D84-5AF1-4BE4-B29D-D69D5C049AA4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15043-02D1-49B3-8DB3-B4C90F6118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095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fld id="{AD7FD7F8-9933-4671-BFA0-5AC566493D46}" type="slidenum">
              <a:rPr lang="ru-RU" smtClean="0"/>
              <a:pPr eaLnBrk="1" hangingPunct="1"/>
              <a:t>6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23042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9612" y="3717032"/>
            <a:ext cx="6184776" cy="1512168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0286-18C2-47F5-8434-B3909E66A24C}" type="datetime1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BB88-9AF7-400F-9B01-557F5B428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DA9D0-D672-43DC-A055-D28E47B0FA6D}" type="datetime1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BB88-9AF7-400F-9B01-557F5B428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544F4-47A0-44D9-BC00-47025D660B52}" type="datetime1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BB88-9AF7-400F-9B01-557F5B428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2B1E2-342E-4E7C-B591-D440AA9ADC11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270A-2F20-46C5-905A-0675330804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400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2B1E2-342E-4E7C-B591-D440AA9ADC11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270A-2F20-46C5-905A-06753308046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>
            <a:off x="467544" y="1412776"/>
            <a:ext cx="648072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2B1E2-342E-4E7C-B591-D440AA9ADC11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270A-2F20-46C5-905A-0675330804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400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2B1E2-342E-4E7C-B591-D440AA9ADC11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270A-2F20-46C5-905A-06753308046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467544" y="1412776"/>
            <a:ext cx="648072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4000">
                <a:solidFill>
                  <a:srgbClr val="FF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2B1E2-342E-4E7C-B591-D440AA9ADC11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270A-2F20-46C5-905A-06753308046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Прямая соединительная линия 9"/>
          <p:cNvCxnSpPr/>
          <p:nvPr userDrawn="1"/>
        </p:nvCxnSpPr>
        <p:spPr>
          <a:xfrm>
            <a:off x="467544" y="1412776"/>
            <a:ext cx="648072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400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2B1E2-342E-4E7C-B591-D440AA9ADC11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270A-2F20-46C5-905A-06753308046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6" name="Прямая соединительная линия 5"/>
          <p:cNvCxnSpPr/>
          <p:nvPr userDrawn="1"/>
        </p:nvCxnSpPr>
        <p:spPr>
          <a:xfrm>
            <a:off x="467544" y="1412776"/>
            <a:ext cx="648072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2B1E2-342E-4E7C-B591-D440AA9ADC11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270A-2F20-46C5-905A-0675330804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2B1E2-342E-4E7C-B591-D440AA9ADC11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270A-2F20-46C5-905A-0675330804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BE10B-9969-447C-820C-833718001C97}" type="datetime1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BB88-9AF7-400F-9B01-557F5B428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2B1E2-342E-4E7C-B591-D440AA9ADC11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270A-2F20-46C5-905A-0675330804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2B1E2-342E-4E7C-B591-D440AA9ADC11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270A-2F20-46C5-905A-0675330804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2B1E2-342E-4E7C-B591-D440AA9ADC11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270A-2F20-46C5-905A-0675330804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2B126-F0F4-4505-AA0C-2F8FD6F7F154}" type="datetime1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5626-C994-4F84-8CE1-9785CFB747C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C:\Users\TLobanova\Desktop\Рисунок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40" y="36224"/>
            <a:ext cx="2011680" cy="1304544"/>
          </a:xfrm>
          <a:prstGeom prst="rect">
            <a:avLst/>
          </a:prstGeom>
          <a:noFill/>
        </p:spPr>
      </p:pic>
      <p:pic>
        <p:nvPicPr>
          <p:cNvPr id="8" name="Picture 3" descr="C:\Users\TLobanova\Desktop\Рисунок3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45016" y="0"/>
            <a:ext cx="535496" cy="6858000"/>
          </a:xfrm>
          <a:prstGeom prst="rect">
            <a:avLst/>
          </a:prstGeom>
          <a:noFill/>
        </p:spPr>
      </p:pic>
      <p:pic>
        <p:nvPicPr>
          <p:cNvPr id="9" name="Picture 4" descr="C:\Users\TLobanova\Desktop\Рисунок4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6336" y="5733256"/>
            <a:ext cx="1018032" cy="109118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67CDF-B882-43B4-8368-8F92302BD9ED}" type="datetime1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5626-C994-4F84-8CE1-9785CFB747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31F97-BB96-4F0A-8710-B7282BFD4277}" type="datetime1">
              <a:rPr lang="ru-RU" smtClean="0"/>
              <a:pPr/>
              <a:t>07.09.2015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5626-C994-4F84-8CE1-9785CFB747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DA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438E-A569-4472-A924-11AD2E5CB357}" type="datetime1">
              <a:rPr lang="ru-RU" smtClean="0"/>
              <a:pPr/>
              <a:t>07.09.2015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5626-C994-4F84-8CE1-9785CFB747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A703A-F7C8-476B-A354-EF47B230B688}" type="datetime1">
              <a:rPr lang="ru-RU" smtClean="0"/>
              <a:pPr/>
              <a:t>07.09.2015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5626-C994-4F84-8CE1-9785CFB747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578F-1B70-45C1-B7FC-ADB2DA7397B3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C5BA-F89C-4C28-9053-B156FC452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578F-1B70-45C1-B7FC-ADB2DA7397B3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C5BA-F89C-4C28-9053-B156FC452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204C3-BA84-433C-A2F8-7D3770454E7E}" type="datetime1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BB88-9AF7-400F-9B01-557F5B428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578F-1B70-45C1-B7FC-ADB2DA7397B3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C5BA-F89C-4C28-9053-B156FC452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578F-1B70-45C1-B7FC-ADB2DA7397B3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C5BA-F89C-4C28-9053-B156FC452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578F-1B70-45C1-B7FC-ADB2DA7397B3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C5BA-F89C-4C28-9053-B156FC452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578F-1B70-45C1-B7FC-ADB2DA7397B3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C5BA-F89C-4C28-9053-B156FC452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578F-1B70-45C1-B7FC-ADB2DA7397B3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C5BA-F89C-4C28-9053-B156FC452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578F-1B70-45C1-B7FC-ADB2DA7397B3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C5BA-F89C-4C28-9053-B156FC452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578F-1B70-45C1-B7FC-ADB2DA7397B3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C5BA-F89C-4C28-9053-B156FC452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578F-1B70-45C1-B7FC-ADB2DA7397B3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C5BA-F89C-4C28-9053-B156FC452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578F-1B70-45C1-B7FC-ADB2DA7397B3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C5BA-F89C-4C28-9053-B156FC452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AA44-8B65-4FD3-8BDA-90ACDF9FE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50A7B-39F5-4EEE-9471-766477F42511}" type="datetime1">
              <a:rPr lang="ru-RU" smtClean="0"/>
              <a:pPr/>
              <a:t>07.09.2015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BB88-9AF7-400F-9B01-557F5B428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AA44-8B65-4FD3-8BDA-90ACDF9FE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AA44-8B65-4FD3-8BDA-90ACDF9FE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AA44-8B65-4FD3-8BDA-90ACDF9FE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AA44-8B65-4FD3-8BDA-90ACDF9FE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AA44-8B65-4FD3-8BDA-90ACDF9FE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AA44-8B65-4FD3-8BDA-90ACDF9FE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D9B5-D1D3-4CB6-91FF-A3FB676423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F0FB2-BAEC-457B-B96D-6E6F887F90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F0FB2-BAEC-457B-B96D-6E6F887F90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F0FB2-BAEC-457B-B96D-6E6F887F90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41CB1-3EDC-4D35-A093-D5A687617B18}" type="datetime1">
              <a:rPr lang="ru-RU" smtClean="0"/>
              <a:pPr/>
              <a:t>07.09.2015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BB88-9AF7-400F-9B01-557F5B428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F0FB2-BAEC-457B-B96D-6E6F887F90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F0FB2-BAEC-457B-B96D-6E6F887F90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835C6-43B6-4443-AE72-5861D3595732}" type="datetime1">
              <a:rPr lang="ru-RU" smtClean="0"/>
              <a:pPr/>
              <a:t>07.09.2015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BB88-9AF7-400F-9B01-557F5B428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A960C-4E0D-4587-B1C3-2CF0D2F1A8EB}" type="datetime1">
              <a:rPr lang="ru-RU" smtClean="0"/>
              <a:pPr/>
              <a:t>07.09.2015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BB88-9AF7-400F-9B01-557F5B428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C8DFE-2AF3-4734-B697-323DCF1B3218}" type="datetime1">
              <a:rPr lang="ru-RU" smtClean="0"/>
              <a:pPr/>
              <a:t>07.09.2015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BB88-9AF7-400F-9B01-557F5B428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9F784-5D12-48E9-A48A-F11C0E51E2C9}" type="datetime1">
              <a:rPr lang="ru-RU" smtClean="0"/>
              <a:pPr/>
              <a:t>07.09.2015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BB88-9AF7-400F-9B01-557F5B428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5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2.xml"/><Relationship Id="rId9" Type="http://schemas.openxmlformats.org/officeDocument/2006/relationships/image" Target="../media/image6.jpe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.jpeg"/><Relationship Id="rId4" Type="http://schemas.openxmlformats.org/officeDocument/2006/relationships/image" Target="../media/image8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49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4B040-5FB3-47DB-8CC5-F7745CB393B2}" type="datetime1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FBB88-9AF7-400F-9B01-557F5B42831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3" descr="C:\Users\TLobanova\Desktop\Рисунок6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496" y="6093296"/>
            <a:ext cx="1767840" cy="73761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2B1E2-342E-4E7C-B591-D440AA9ADC11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A270A-2F20-46C5-905A-06753308046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D:\ПРОСВЕЩЕНИЕ\Картинки в пособиях\Успех\Элементы\кусок фона4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560" y="0"/>
            <a:ext cx="9134880" cy="6858000"/>
          </a:xfrm>
          <a:prstGeom prst="rect">
            <a:avLst/>
          </a:prstGeom>
          <a:noFill/>
        </p:spPr>
      </p:pic>
      <p:pic>
        <p:nvPicPr>
          <p:cNvPr id="8" name="Picture 3" descr="C:\Users\TLobanova\Desktop\Рисунок6.jp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5496" y="6093296"/>
            <a:ext cx="1767840" cy="73761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4F0B3-1977-4BB3-95D6-D2900306A36D}" type="datetime1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85626-C994-4F84-8CE1-9785CFB747C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C:\Users\TLobanova\Desktop\Рисунок2.jpg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040" y="36224"/>
            <a:ext cx="2011680" cy="1304544"/>
          </a:xfrm>
          <a:prstGeom prst="rect">
            <a:avLst/>
          </a:prstGeom>
          <a:noFill/>
        </p:spPr>
      </p:pic>
      <p:pic>
        <p:nvPicPr>
          <p:cNvPr id="1027" name="Picture 3" descr="C:\Users\TLobanova\Desktop\Рисунок3.jp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45016" y="0"/>
            <a:ext cx="535496" cy="6858000"/>
          </a:xfrm>
          <a:prstGeom prst="rect">
            <a:avLst/>
          </a:prstGeom>
          <a:noFill/>
        </p:spPr>
      </p:pic>
      <p:pic>
        <p:nvPicPr>
          <p:cNvPr id="1028" name="Picture 4" descr="C:\Users\TLobanova\Desktop\Рисунок4.jpg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96336" y="5733256"/>
            <a:ext cx="1018032" cy="1091184"/>
          </a:xfrm>
          <a:prstGeom prst="rect">
            <a:avLst/>
          </a:prstGeom>
          <a:noFill/>
        </p:spPr>
      </p:pic>
      <p:pic>
        <p:nvPicPr>
          <p:cNvPr id="10" name="Picture 3" descr="C:\Users\TLobanova\Desktop\Рисунок6.jpg"/>
          <p:cNvPicPr>
            <a:picLocks noChangeAspect="1" noChangeArrowheads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496" y="6093296"/>
            <a:ext cx="1767840" cy="73761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0066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A578F-1B70-45C1-B7FC-ADB2DA7397B3}" type="datetimeFigureOut">
              <a:rPr lang="ru-RU" smtClean="0"/>
              <a:pPr/>
              <a:t>07.09.2015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9C5BA-F89C-4C28-9053-B156FC452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FAA44-8B65-4FD3-8BDA-90ACDF9FE9A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C:\Users\TLobanova\Desktop\Рисунок9.jpg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92280" y="34688"/>
            <a:ext cx="2016224" cy="2016224"/>
          </a:xfrm>
          <a:prstGeom prst="rect">
            <a:avLst/>
          </a:prstGeom>
          <a:noFill/>
        </p:spPr>
      </p:pic>
      <p:pic>
        <p:nvPicPr>
          <p:cNvPr id="8" name="Picture 3" descr="C:\Users\TLobanova\Desktop\Рисунок6.jpg"/>
          <p:cNvPicPr>
            <a:picLocks noChangeAspect="1" noChangeArrowheads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496" y="6093296"/>
            <a:ext cx="1767840" cy="73761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</p:sldLayoutIdLst>
  <p:transition spd="slow"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7D9B5-D1D3-4CB6-91FF-A3FB676423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122" name="Picture 2" descr="C:\Users\TLobanova\Desktop\Рисунок8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1412776"/>
            <a:ext cx="1633728" cy="5413248"/>
          </a:xfrm>
          <a:prstGeom prst="rect">
            <a:avLst/>
          </a:prstGeom>
          <a:noFill/>
        </p:spPr>
      </p:pic>
      <p:pic>
        <p:nvPicPr>
          <p:cNvPr id="9" name="Picture 3" descr="C:\Documents and Settings\OBryndina\Desktop\Обложки, развороты\Читаем, слушаем, играем\Элементы оформления\логотип.tif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0272" y="0"/>
            <a:ext cx="1674813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C:\Users\TLobanova\Desktop\Рисунок6.jp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6093296"/>
            <a:ext cx="1767840" cy="73761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ransition spd="slow"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F0FB2-BAEC-457B-B96D-6E6F887F900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C:\Users\TLobanova\Desktop\Рисунок5.jpg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27384"/>
            <a:ext cx="9144000" cy="1467180"/>
          </a:xfrm>
          <a:prstGeom prst="rect">
            <a:avLst/>
          </a:prstGeom>
          <a:noFill/>
        </p:spPr>
      </p:pic>
      <p:pic>
        <p:nvPicPr>
          <p:cNvPr id="8" name="Picture 3" descr="C:\Users\TLobanova\Desktop\Рисунок6.jp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496" y="6093296"/>
            <a:ext cx="1767840" cy="73761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7" Type="http://schemas.openxmlformats.org/officeDocument/2006/relationships/image" Target="../media/image28.tiff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tiff"/><Relationship Id="rId13" Type="http://schemas.openxmlformats.org/officeDocument/2006/relationships/image" Target="../media/image39.png"/><Relationship Id="rId3" Type="http://schemas.openxmlformats.org/officeDocument/2006/relationships/image" Target="../media/image30.tiff"/><Relationship Id="rId7" Type="http://schemas.openxmlformats.org/officeDocument/2006/relationships/image" Target="../media/image34.tiff"/><Relationship Id="rId12" Type="http://schemas.openxmlformats.org/officeDocument/2006/relationships/image" Target="../media/image38.png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tiff"/><Relationship Id="rId11" Type="http://schemas.openxmlformats.org/officeDocument/2006/relationships/image" Target="../media/image37.png"/><Relationship Id="rId5" Type="http://schemas.openxmlformats.org/officeDocument/2006/relationships/image" Target="../media/image32.tiff"/><Relationship Id="rId10" Type="http://schemas.openxmlformats.org/officeDocument/2006/relationships/image" Target="NULL"/><Relationship Id="rId4" Type="http://schemas.openxmlformats.org/officeDocument/2006/relationships/image" Target="../media/image31.tiff"/><Relationship Id="rId9" Type="http://schemas.openxmlformats.org/officeDocument/2006/relationships/image" Target="../media/image36.tiff"/><Relationship Id="rId14" Type="http://schemas.openxmlformats.org/officeDocument/2006/relationships/image" Target="../media/image40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395288" y="404813"/>
            <a:ext cx="7772400" cy="165576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8E0000"/>
                </a:solidFill>
                <a:latin typeface="Cambria" pitchFamily="18" charset="0"/>
              </a:rPr>
              <a:t>ОСОБЕННОСТИ</a:t>
            </a:r>
            <a:r>
              <a:rPr lang="en-US" b="1" dirty="0" smtClean="0">
                <a:solidFill>
                  <a:srgbClr val="8E0000"/>
                </a:solidFill>
                <a:latin typeface="Cambria" pitchFamily="18" charset="0"/>
              </a:rPr>
              <a:t>  </a:t>
            </a:r>
            <a:r>
              <a:rPr lang="ru-RU" sz="3600" b="1" dirty="0" smtClean="0">
                <a:solidFill>
                  <a:srgbClr val="8E0000"/>
                </a:solidFill>
                <a:latin typeface="Cambria" pitchFamily="18" charset="0"/>
              </a:rPr>
              <a:t>ФГОС </a:t>
            </a:r>
            <a:br>
              <a:rPr lang="ru-RU" sz="3600" b="1" dirty="0" smtClean="0">
                <a:solidFill>
                  <a:srgbClr val="8E0000"/>
                </a:solidFill>
                <a:latin typeface="Cambria" pitchFamily="18" charset="0"/>
              </a:rPr>
            </a:br>
            <a:r>
              <a:rPr lang="ru-RU" sz="3600" b="1" dirty="0" smtClean="0">
                <a:solidFill>
                  <a:srgbClr val="8E0000"/>
                </a:solidFill>
                <a:latin typeface="Cambria" pitchFamily="18" charset="0"/>
              </a:rPr>
              <a:t>ДОШКОЛЬНОГО ОБРАЗОВАНИЯ </a:t>
            </a:r>
            <a:endParaRPr lang="ru-RU" sz="3600" b="1" dirty="0">
              <a:solidFill>
                <a:srgbClr val="8E0000"/>
              </a:solidFill>
              <a:latin typeface="Cambria" pitchFamily="18" charset="0"/>
            </a:endParaRPr>
          </a:p>
        </p:txBody>
      </p:sp>
      <p:pic>
        <p:nvPicPr>
          <p:cNvPr id="2051" name="Picture 2" descr="C:\Users\YKnyazeva\Desktop\Brat_i_sestra__yak_podruzhiti_ditey_13648196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89138"/>
            <a:ext cx="3960440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587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2"/>
          <p:cNvSpPr>
            <a:spLocks noGrp="1"/>
          </p:cNvSpPr>
          <p:nvPr>
            <p:ph idx="1"/>
          </p:nvPr>
        </p:nvSpPr>
        <p:spPr>
          <a:xfrm>
            <a:off x="1116013" y="2060575"/>
            <a:ext cx="7127875" cy="3960813"/>
          </a:xfrm>
        </p:spPr>
        <p:txBody>
          <a:bodyPr/>
          <a:lstStyle/>
          <a:p>
            <a:pPr algn="just">
              <a:buFont typeface="Arial" pitchFamily="34" charset="0"/>
              <a:buNone/>
            </a:pPr>
            <a:r>
              <a:rPr lang="ru-RU" sz="2400" dirty="0" smtClean="0">
                <a:latin typeface="Cambria" pitchFamily="18" charset="0"/>
              </a:rPr>
              <a:t>	</a:t>
            </a: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Образовательные программы дошкольного образования </a:t>
            </a:r>
            <a:r>
              <a:rPr lang="ru-RU" sz="2400" b="1" i="1" dirty="0" smtClean="0">
                <a:solidFill>
                  <a:srgbClr val="760000"/>
                </a:solidFill>
                <a:latin typeface="Cambria" pitchFamily="18" charset="0"/>
              </a:rPr>
              <a:t>основаны на  индивидуальном подходе к детям дошкольного </a:t>
            </a: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возраста и специфичных для детей дошкольного возраста видов деятельности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59338" y="333375"/>
            <a:ext cx="4103687" cy="3683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/>
              <a:t>Из закона «Об образовании в РФ»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A6135B-09B4-4D4E-AC74-0D0FDB0523DB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82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4"/>
          <p:cNvSpPr>
            <a:spLocks noGrp="1"/>
          </p:cNvSpPr>
          <p:nvPr>
            <p:ph idx="1"/>
          </p:nvPr>
        </p:nvSpPr>
        <p:spPr>
          <a:xfrm>
            <a:off x="827584" y="2420888"/>
            <a:ext cx="7704855" cy="1569660"/>
          </a:xfr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None/>
            </a:pPr>
            <a:r>
              <a:rPr lang="ru-RU" sz="2400" dirty="0" smtClean="0">
                <a:latin typeface="Cambria" pitchFamily="18" charset="0"/>
              </a:rPr>
              <a:t>	</a:t>
            </a: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Освоение программы дошкольного образования </a:t>
            </a:r>
            <a:r>
              <a:rPr lang="ru-RU" sz="2400" b="1" i="1" dirty="0" smtClean="0">
                <a:solidFill>
                  <a:srgbClr val="760000"/>
                </a:solidFill>
                <a:latin typeface="Cambria" pitchFamily="18" charset="0"/>
              </a:rPr>
              <a:t>не сопровождается проведением промежуточных аттестаций и итоговой аттестации обучающихся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16463" y="476250"/>
            <a:ext cx="4103687" cy="3698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/>
              <a:t>Из закона «Об образовании в РФ»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F08BE2-5124-46DC-91CA-C458C8FBFCE3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53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539750" y="1773238"/>
            <a:ext cx="7920038" cy="3557587"/>
          </a:xfrm>
        </p:spPr>
        <p:txBody>
          <a:bodyPr>
            <a:noAutofit/>
          </a:bodyPr>
          <a:lstStyle/>
          <a:p>
            <a:pPr algn="just"/>
            <a:endParaRPr lang="ru-RU" sz="2000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just">
              <a:buClr>
                <a:srgbClr val="002060"/>
              </a:buClr>
              <a:buSzPct val="101000"/>
            </a:pP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</a:rPr>
              <a:t>Родители (законные представители) несовершеннолетних обучающихся, обеспечивающие получение детьми дошкольного образования в форме семейного образования, имеют право на получение методической, психолого-педагогической, диагностической и консультативной помощи без взимания платы, в том числе в дошкольных образовательных организациях и организациях, если в них созданы соответствующие консультационные центры</a:t>
            </a:r>
          </a:p>
          <a:p>
            <a:pPr algn="just">
              <a:buClr>
                <a:srgbClr val="002060"/>
              </a:buClr>
              <a:buSzPct val="101000"/>
              <a:buFont typeface="Wingdings" pitchFamily="2" charset="2"/>
              <a:buChar char="q"/>
            </a:pPr>
            <a:endParaRPr lang="ru-RU" sz="2000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just">
              <a:buClr>
                <a:srgbClr val="002060"/>
              </a:buClr>
              <a:buSzPct val="101000"/>
            </a:pP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</a:rPr>
              <a:t>Обеспечение предоставления таких видов помощи осуществляется органами государственной власти субъектов Российской Федерации</a:t>
            </a:r>
          </a:p>
        </p:txBody>
      </p:sp>
      <p:sp>
        <p:nvSpPr>
          <p:cNvPr id="8195" name="Заголовок 4"/>
          <p:cNvSpPr>
            <a:spLocks noGrp="1"/>
          </p:cNvSpPr>
          <p:nvPr>
            <p:ph type="title"/>
          </p:nvPr>
        </p:nvSpPr>
        <p:spPr>
          <a:xfrm>
            <a:off x="684213" y="836613"/>
            <a:ext cx="8002587" cy="792162"/>
          </a:xfrm>
        </p:spPr>
        <p:txBody>
          <a:bodyPr/>
          <a:lstStyle/>
          <a:p>
            <a:pPr>
              <a:defRPr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Вовлеченность семьи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9338" y="333375"/>
            <a:ext cx="4033837" cy="3683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/>
              <a:t>Из закона «Об образовании в РФ»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48DE8A-7293-4AF8-98A9-9B9810C90520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03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827088" y="1916113"/>
            <a:ext cx="8064500" cy="4568825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ru-RU" dirty="0" smtClean="0">
                <a:latin typeface="Cambria" pitchFamily="18" charset="0"/>
              </a:rPr>
              <a:t>   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ru-RU" sz="2200" dirty="0" smtClean="0">
                <a:solidFill>
                  <a:srgbClr val="002060"/>
                </a:solidFill>
                <a:latin typeface="Cambria" pitchFamily="18" charset="0"/>
              </a:rPr>
              <a:t>Образовательные программы дошкольного образования </a:t>
            </a:r>
            <a:r>
              <a:rPr lang="ru-RU" sz="2200" b="1" dirty="0" smtClean="0">
                <a:solidFill>
                  <a:srgbClr val="760000"/>
                </a:solidFill>
                <a:latin typeface="Cambria" pitchFamily="18" charset="0"/>
              </a:rPr>
              <a:t>разрабатываются и утверждаются организацией</a:t>
            </a:r>
            <a:r>
              <a:rPr lang="ru-RU" sz="2200" dirty="0" smtClean="0">
                <a:solidFill>
                  <a:srgbClr val="760000"/>
                </a:solidFill>
                <a:latin typeface="Cambria" pitchFamily="18" charset="0"/>
              </a:rPr>
              <a:t>, </a:t>
            </a:r>
            <a:r>
              <a:rPr lang="ru-RU" sz="2200" dirty="0" smtClean="0">
                <a:solidFill>
                  <a:srgbClr val="002060"/>
                </a:solidFill>
                <a:latin typeface="Cambria" pitchFamily="18" charset="0"/>
              </a:rPr>
              <a:t>осуществляющей образовательную деятельность, в соответствии с федеральным государственным образовательным стандартом дошкольного образования и с учетом соответствующих примерных образовательных программ дошкольного образования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404813"/>
            <a:ext cx="3960813" cy="3698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/>
              <a:t>Из закона «Об образовании в РФ»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204B79-7D8B-4883-A06C-F7D3B545D985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15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728192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marL="0" lvl="5" algn="ctr" eaLnBrk="0" hangingPunct="0">
              <a:defRPr/>
            </a:pPr>
            <a:r>
              <a:rPr lang="ru-RU" sz="4000" b="1" dirty="0" smtClean="0">
                <a:solidFill>
                  <a:srgbClr val="8E0000"/>
                </a:solidFill>
                <a:latin typeface="Cambria" pitchFamily="18" charset="0"/>
              </a:rPr>
              <a:t>Особенности ФГОС дошкольного образования </a:t>
            </a:r>
            <a:r>
              <a:rPr lang="ru-RU" sz="4000" b="1" dirty="0" smtClean="0">
                <a:solidFill>
                  <a:srgbClr val="002060"/>
                </a:solidFill>
                <a:latin typeface="Cambria" pitchFamily="18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latin typeface="Cambria" pitchFamily="18" charset="0"/>
              </a:rPr>
            </a:b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0DEA28-CE10-4A7F-BAF4-0427F61002E1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pic>
        <p:nvPicPr>
          <p:cNvPr id="2050" name="Picture 2" descr="C:\Users\User\Desktop\1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284" y="1916832"/>
            <a:ext cx="6096000" cy="406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16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3"/>
          <p:cNvSpPr>
            <a:spLocks noGrp="1"/>
          </p:cNvSpPr>
          <p:nvPr>
            <p:ph type="title"/>
          </p:nvPr>
        </p:nvSpPr>
        <p:spPr>
          <a:xfrm>
            <a:off x="323850" y="333375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ФГОС</a:t>
            </a:r>
            <a:r>
              <a:rPr lang="ru-RU" sz="4000" b="1" dirty="0" smtClean="0">
                <a:solidFill>
                  <a:srgbClr val="760000"/>
                </a:solidFill>
                <a:latin typeface="Cambria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760000"/>
                </a:solidFill>
                <a:latin typeface="Cambria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760000"/>
                </a:solidFill>
                <a:latin typeface="Cambria" pitchFamily="18" charset="0"/>
                <a:cs typeface="Times New Roman" pitchFamily="18" charset="0"/>
              </a:rPr>
              <a:t>ОСНОВА РАЗРАБОТКИ</a:t>
            </a:r>
            <a:endParaRPr lang="ru-RU" sz="4000" dirty="0" smtClean="0">
              <a:solidFill>
                <a:srgbClr val="76000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13315" name="Содержимое 4"/>
          <p:cNvSpPr>
            <a:spLocks noGrp="1"/>
          </p:cNvSpPr>
          <p:nvPr>
            <p:ph idx="1"/>
          </p:nvPr>
        </p:nvSpPr>
        <p:spPr>
          <a:xfrm>
            <a:off x="468313" y="1989138"/>
            <a:ext cx="8229600" cy="4641850"/>
          </a:xfrm>
        </p:spPr>
        <p:txBody>
          <a:bodyPr/>
          <a:lstStyle/>
          <a:p>
            <a:pPr eaLnBrk="1" hangingPunct="1"/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Конституция Российской Федерации</a:t>
            </a:r>
          </a:p>
          <a:p>
            <a:pPr eaLnBrk="1" hangingPunct="1"/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Конвенция ООН о правах ребенка</a:t>
            </a:r>
            <a:endParaRPr lang="en-US" sz="2800" dirty="0" smtClean="0">
              <a:solidFill>
                <a:srgbClr val="002060"/>
              </a:solidFill>
              <a:latin typeface="Cambria" pitchFamily="18" charset="0"/>
              <a:cs typeface="Times New Roman" pitchFamily="18" charset="0"/>
            </a:endParaRPr>
          </a:p>
          <a:p>
            <a:pPr eaLnBrk="1" hangingPunct="1"/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ФЗ «Об образовании в Российской Федерации»</a:t>
            </a:r>
            <a:endParaRPr lang="en-US" sz="2800" dirty="0" smtClean="0">
              <a:solidFill>
                <a:srgbClr val="002060"/>
              </a:solidFill>
              <a:latin typeface="Cambria" pitchFamily="18" charset="0"/>
              <a:cs typeface="Times New Roman" pitchFamily="18" charset="0"/>
            </a:endParaRPr>
          </a:p>
          <a:p>
            <a:pPr eaLnBrk="1" hangingPunct="1"/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Семейный кодекс Российской Федерации </a:t>
            </a:r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учитывает региональные, национальные и этнокультурные особенности  народов Российской Федерации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B3AA9C-8621-46BD-9D23-6374B4B99E8C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95288" y="548681"/>
            <a:ext cx="8641208" cy="6192688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itchFamily="34" charset="0"/>
              <a:buChar char="•"/>
              <a:tabLst>
                <a:tab pos="179388" algn="l"/>
              </a:tabLst>
              <a:defRPr/>
            </a:pP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любящий свою семью, принимающий ее ценности и традиции</a:t>
            </a:r>
          </a:p>
          <a:p>
            <a:pPr marL="342900" indent="-342900" algn="l">
              <a:buFont typeface="Arial" pitchFamily="34" charset="0"/>
              <a:buChar char="•"/>
              <a:tabLst>
                <a:tab pos="179388" algn="l"/>
              </a:tabLst>
              <a:defRPr/>
            </a:pP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любящий  свою Родину, эмоционально реагирующий на государственные символы, проявляющий любознательность к истории и культуре своей малой Родины, народа, России</a:t>
            </a:r>
          </a:p>
          <a:p>
            <a:pPr marL="342900" indent="-342900" algn="l">
              <a:buFont typeface="Arial" pitchFamily="34" charset="0"/>
              <a:buChar char="•"/>
              <a:tabLst>
                <a:tab pos="179388" algn="l"/>
              </a:tabLst>
              <a:defRPr/>
            </a:pP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осознающий себя личностью, проявляющий заботу и внимание к окружающим</a:t>
            </a:r>
          </a:p>
          <a:p>
            <a:pPr marL="342900" indent="-342900" algn="l">
              <a:buFont typeface="Arial" pitchFamily="34" charset="0"/>
              <a:buChar char="•"/>
              <a:tabLst>
                <a:tab pos="179388" algn="l"/>
              </a:tabLst>
              <a:defRPr/>
            </a:pP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умеющий организовать игровую деятельность самостоятельно и в группе</a:t>
            </a:r>
          </a:p>
          <a:p>
            <a:pPr marL="342900" indent="-342900" algn="l">
              <a:buFont typeface="Arial" pitchFamily="34" charset="0"/>
              <a:buChar char="•"/>
              <a:tabLst>
                <a:tab pos="179388" algn="l"/>
              </a:tabLst>
              <a:defRPr/>
            </a:pP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мотивированный на исследовательскую и творческую  деятельность, способный к самостоятельному поиску решений</a:t>
            </a:r>
          </a:p>
          <a:p>
            <a:pPr marL="285750" indent="-285750" algn="l">
              <a:buFont typeface="Arial" pitchFamily="34" charset="0"/>
              <a:buChar char="•"/>
              <a:tabLst>
                <a:tab pos="179388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владеющий </a:t>
            </a:r>
            <a:r>
              <a:rPr lang="ru-RU" sz="20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универсальными предпосылками учебной деятельности, мотивированный к познанию</a:t>
            </a:r>
          </a:p>
          <a:p>
            <a:pPr marL="285750" indent="-285750" algn="l">
              <a:buFont typeface="Arial" pitchFamily="34" charset="0"/>
              <a:buChar char="•"/>
              <a:tabLst>
                <a:tab pos="179388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осознающий </a:t>
            </a:r>
            <a:r>
              <a:rPr lang="ru-RU" sz="20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и принимающий элементы гендерной идентичности</a:t>
            </a:r>
          </a:p>
          <a:p>
            <a:pPr marL="285750" indent="-285750" algn="l">
              <a:buFont typeface="Arial" pitchFamily="34" charset="0"/>
              <a:buChar char="•"/>
              <a:tabLst>
                <a:tab pos="179388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осознающий и принимающий элементарные общественные нормы и правила  поведения,  владеющий элементарными навыками управления эмоциональным состоянием, здорового и безопасного образа жизни </a:t>
            </a:r>
          </a:p>
          <a:p>
            <a:pPr marL="285750" indent="-285750" algn="l">
              <a:buFont typeface="Arial" pitchFamily="34" charset="0"/>
              <a:buChar char="•"/>
              <a:tabLst>
                <a:tab pos="179388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владеющий </a:t>
            </a:r>
            <a:r>
              <a:rPr lang="ru-RU" sz="20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средствами вербального и основами  невербального общения</a:t>
            </a:r>
          </a:p>
          <a:p>
            <a:pPr marL="342900" indent="-342900" algn="l">
              <a:buFont typeface="Wingdings" pitchFamily="2" charset="2"/>
              <a:buChar char="q"/>
              <a:tabLst>
                <a:tab pos="179388" algn="l"/>
              </a:tabLst>
              <a:defRPr/>
            </a:pPr>
            <a:endParaRPr lang="ru-RU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>
              <a:tabLst>
                <a:tab pos="179388" algn="l"/>
              </a:tabLst>
              <a:defRPr/>
            </a:pP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2227" name="TextBox 4"/>
          <p:cNvSpPr txBox="1">
            <a:spLocks noChangeArrowheads="1"/>
          </p:cNvSpPr>
          <p:nvPr/>
        </p:nvSpPr>
        <p:spPr bwMode="auto">
          <a:xfrm>
            <a:off x="1042987" y="116632"/>
            <a:ext cx="72167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ПОРТРЕТ ВЫПУСКНИКА ДЕТСКОГО САДА</a:t>
            </a:r>
          </a:p>
        </p:txBody>
      </p:sp>
    </p:spTree>
    <p:extLst>
      <p:ext uri="{BB962C8B-B14F-4D97-AF65-F5344CB8AC3E}">
        <p14:creationId xmlns:p14="http://schemas.microsoft.com/office/powerpoint/2010/main" val="372221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ФГОС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</a:br>
            <a:r>
              <a:rPr lang="ru-RU" b="1" dirty="0" smtClean="0">
                <a:solidFill>
                  <a:schemeClr val="tx2"/>
                </a:solidFill>
                <a:latin typeface="Cambria" pitchFamily="18" charset="0"/>
              </a:rPr>
              <a:t>ОБЩИЕ ПОЛОЖЕНИЯ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676275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Стандарт включает в себя требования к: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188" y="2276475"/>
            <a:ext cx="7632700" cy="92392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ru-RU" b="1" dirty="0">
              <a:solidFill>
                <a:srgbClr val="002060"/>
              </a:solidFill>
              <a:latin typeface="Cambria" pitchFamily="18" charset="0"/>
            </a:endParaRPr>
          </a:p>
          <a:p>
            <a:pPr>
              <a:defRPr/>
            </a:pP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результатам освоения 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</a:rPr>
              <a:t>основной образовательной программы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11188" y="3357563"/>
            <a:ext cx="7632700" cy="120015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структуре основной образовательной программы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</a:rPr>
              <a:t>, в том числе требования к соотношению обязательной части основной образовательной программы части, формируемой участниками образовательных отношений, и их объему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188" y="4797425"/>
            <a:ext cx="7632700" cy="120015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условиям реализации основной образовательной программы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</a:rPr>
              <a:t>, в том числе к кадровым, финансовым, материально-техническим  психолого-педагогическим и иным условиям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1D3F1B-6B69-4D60-85F3-583E794269A3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04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ФГОС</a:t>
            </a:r>
            <a:r>
              <a:rPr lang="ru-RU" sz="4000" b="1" dirty="0" smtClean="0">
                <a:solidFill>
                  <a:schemeClr val="tx2"/>
                </a:solidFill>
                <a:latin typeface="Cambria" pitchFamily="18" charset="0"/>
              </a:rPr>
              <a:t/>
            </a:r>
            <a:br>
              <a:rPr lang="ru-RU" sz="4000" b="1" dirty="0" smtClean="0">
                <a:solidFill>
                  <a:schemeClr val="tx2"/>
                </a:solidFill>
                <a:latin typeface="Cambria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Cambria" pitchFamily="18" charset="0"/>
              </a:rPr>
              <a:t>направлен на обеспечение</a:t>
            </a:r>
            <a:endParaRPr lang="ru-RU" sz="4000" dirty="0" smtClean="0">
              <a:solidFill>
                <a:srgbClr val="002060"/>
              </a:solidFill>
            </a:endParaRPr>
          </a:p>
        </p:txBody>
      </p:sp>
      <p:sp>
        <p:nvSpPr>
          <p:cNvPr id="22531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равных возможностей полноценного развития</a:t>
            </a: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</a:rPr>
              <a:t>, обучения и воспитания ребенка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духовно-нравственного развития  и воспитания детей </a:t>
            </a: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</a:rPr>
              <a:t>на уровне дошкольного образования, 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становление основ их российской гражданской идентичности</a:t>
            </a: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формирования общей культуры, развития физических, интеллектуальных, нравственных, эстетических и личностных качеств, формирования предпосылок учебной деятельности, сохранения и укрепления здоровья </a:t>
            </a: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</a:rPr>
              <a:t>детей дошкольного возраста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</a:rPr>
              <a:t> формирования 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образовательной среды </a:t>
            </a: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</a:rPr>
              <a:t>дошкольного образования, обеспечивающей реализацию требований ФГОС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A60654-7C85-481D-A66D-2C3FF816A55E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47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1"/>
          <p:cNvSpPr>
            <a:spLocks noGrp="1"/>
          </p:cNvSpPr>
          <p:nvPr>
            <p:ph idx="1"/>
          </p:nvPr>
        </p:nvSpPr>
        <p:spPr>
          <a:xfrm>
            <a:off x="755576" y="1484784"/>
            <a:ext cx="8229600" cy="5114925"/>
          </a:xfrm>
        </p:spPr>
        <p:txBody>
          <a:bodyPr/>
          <a:lstStyle/>
          <a:p>
            <a:pPr eaLnBrk="1" hangingPunct="1">
              <a:buClr>
                <a:srgbClr val="002060"/>
              </a:buClr>
            </a:pP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устойчивую тенденцию роста детей с ОВЗ</a:t>
            </a:r>
          </a:p>
          <a:p>
            <a:pPr>
              <a:buClr>
                <a:srgbClr val="002060"/>
              </a:buClr>
            </a:pP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семейное неблагополучие</a:t>
            </a:r>
          </a:p>
          <a:p>
            <a:pPr eaLnBrk="1" hangingPunct="1">
              <a:buClr>
                <a:srgbClr val="002060"/>
              </a:buClr>
            </a:pP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строго определенные варианты и формы организации образования каждой категории дошкольников с ОВЗ</a:t>
            </a:r>
          </a:p>
          <a:p>
            <a:pPr eaLnBrk="1" hangingPunct="1">
              <a:buClr>
                <a:srgbClr val="002060"/>
              </a:buClr>
            </a:pP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необходимость создания сетей ДОУ комбинированного вида с научно-обоснованной регламентацией взаимодействия общего и специального дошкольного образования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510462" cy="61277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760000"/>
                </a:solidFill>
                <a:latin typeface="Cambria" pitchFamily="18" charset="0"/>
                <a:cs typeface="Times New Roman" pitchFamily="18" charset="0"/>
              </a:rPr>
              <a:t>ФГОС должен предусматривать</a:t>
            </a:r>
            <a:endParaRPr lang="ru-RU" sz="3600" b="1" dirty="0">
              <a:solidFill>
                <a:srgbClr val="76000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6156176" y="188640"/>
            <a:ext cx="2818656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b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spc="-10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Cambria" pitchFamily="18" charset="0"/>
              </a:rPr>
              <a:t>Относительно детей с ОВЗ</a:t>
            </a:r>
            <a:endParaRPr lang="ru-RU" sz="20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Cambria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96D778-2BA5-4477-A6D3-BF92621E550C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2800" b="1" dirty="0" err="1" smtClean="0">
                <a:solidFill>
                  <a:srgbClr val="8E0000"/>
                </a:solidFill>
                <a:latin typeface="Cambria" pitchFamily="18" charset="0"/>
                <a:ea typeface="+mn-ea"/>
                <a:cs typeface="Times New Roman" pitchFamily="18" charset="0"/>
              </a:rPr>
              <a:t>Социокультурная</a:t>
            </a:r>
            <a:r>
              <a:rPr lang="ru-RU" sz="2800" b="1" dirty="0" smtClean="0">
                <a:solidFill>
                  <a:srgbClr val="8E0000"/>
                </a:solidFill>
                <a:latin typeface="Cambria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8E0000"/>
                </a:solidFill>
                <a:latin typeface="Cambria" pitchFamily="18" charset="0"/>
                <a:ea typeface="+mn-ea"/>
                <a:cs typeface="Times New Roman" pitchFamily="18" charset="0"/>
              </a:rPr>
              <a:t>ситуация развития ребенка дошкольного возраста </a:t>
            </a:r>
            <a:r>
              <a:rPr lang="ru-RU" sz="2800" b="1" dirty="0" smtClean="0">
                <a:solidFill>
                  <a:srgbClr val="8E0000"/>
                </a:solidFill>
                <a:latin typeface="Cambria" pitchFamily="18" charset="0"/>
                <a:ea typeface="+mn-ea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8E0000"/>
                </a:solidFill>
                <a:latin typeface="Cambria" pitchFamily="18" charset="0"/>
                <a:ea typeface="+mn-ea"/>
                <a:cs typeface="Times New Roman" pitchFamily="18" charset="0"/>
              </a:rPr>
            </a:br>
            <a:r>
              <a:rPr lang="en-US" sz="2800" b="1" dirty="0" smtClean="0">
                <a:solidFill>
                  <a:srgbClr val="8E0000"/>
                </a:solidFill>
                <a:latin typeface="Cambria" pitchFamily="18" charset="0"/>
                <a:ea typeface="+mn-ea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rgbClr val="8E0000"/>
                </a:solidFill>
                <a:latin typeface="Cambria" pitchFamily="18" charset="0"/>
                <a:ea typeface="+mn-ea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  <a:ea typeface="+mn-ea"/>
                <a:cs typeface="Times New Roman" pitchFamily="18" charset="0"/>
              </a:rPr>
              <a:t>вызовы 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  <a:ea typeface="+mn-ea"/>
                <a:cs typeface="Times New Roman" pitchFamily="18" charset="0"/>
              </a:rPr>
              <a:t>и перспективы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spcBef>
                <a:spcPts val="0"/>
              </a:spcBef>
              <a:buFontTx/>
              <a:buChar char="-"/>
              <a:defRPr/>
            </a:pPr>
            <a:endParaRPr lang="ru-RU" sz="2400" dirty="0" smtClean="0">
              <a:solidFill>
                <a:srgbClr val="002060"/>
              </a:solidFill>
              <a:latin typeface="Cambria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ts val="0"/>
              </a:spcBef>
              <a:defRPr/>
            </a:pP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неравенство  доступа </a:t>
            </a:r>
            <a:r>
              <a:rPr lang="ru-RU" sz="28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к качественному </a:t>
            </a: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дошкольному образованию</a:t>
            </a:r>
          </a:p>
          <a:p>
            <a:pPr algn="just" eaLnBrk="1" hangingPunct="1">
              <a:spcBef>
                <a:spcPts val="0"/>
              </a:spcBef>
              <a:defRPr/>
            </a:pP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распад сети ведомственных дошкольных организаций</a:t>
            </a:r>
          </a:p>
          <a:p>
            <a:pPr algn="just" eaLnBrk="1" hangingPunct="1">
              <a:spcBef>
                <a:spcPts val="0"/>
              </a:spcBef>
              <a:defRPr/>
            </a:pP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фактическое отсутствие бизнес-структур,  заинтересованных в развитии и поддержке системы дошкольного образования </a:t>
            </a:r>
            <a:endParaRPr lang="ru-RU" sz="2800" dirty="0">
              <a:solidFill>
                <a:srgbClr val="002060"/>
              </a:solidFill>
              <a:latin typeface="Cambria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ts val="0"/>
              </a:spcBef>
              <a:defRPr/>
            </a:pP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деформация </a:t>
            </a:r>
            <a:r>
              <a:rPr lang="ru-RU" sz="28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традиционного уклада воспитания ребёнка в </a:t>
            </a: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семье и рост числа неполных семей, сужение родственных связей, преобладание однодетных семей и пр.</a:t>
            </a:r>
          </a:p>
          <a:p>
            <a:pPr algn="just" eaLnBrk="1" hangingPunct="1">
              <a:spcBef>
                <a:spcPts val="0"/>
              </a:spcBef>
              <a:buFontTx/>
              <a:buChar char="-"/>
              <a:defRPr/>
            </a:pPr>
            <a:endParaRPr lang="ru-RU" sz="2200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ts val="0"/>
              </a:spcBef>
              <a:buFontTx/>
              <a:buChar char="-"/>
              <a:defRPr/>
            </a:pPr>
            <a:endParaRPr lang="ru-RU" sz="2200" dirty="0" smtClean="0">
              <a:solidFill>
                <a:srgbClr val="002060"/>
              </a:solidFill>
            </a:endParaRPr>
          </a:p>
          <a:p>
            <a:pPr marL="0" indent="0" eaLnBrk="1" hangingPunct="1">
              <a:buFont typeface="Arial" charset="0"/>
              <a:buNone/>
              <a:defRPr/>
            </a:pPr>
            <a:endParaRPr lang="ru-RU" sz="160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3A10FC-4F09-46D8-A150-4A6F0E63958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Содержимое 2"/>
          <p:cNvSpPr>
            <a:spLocks noGrp="1"/>
          </p:cNvSpPr>
          <p:nvPr>
            <p:ph idx="1"/>
          </p:nvPr>
        </p:nvSpPr>
        <p:spPr>
          <a:xfrm>
            <a:off x="468313" y="1773238"/>
            <a:ext cx="8229600" cy="4281487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    </a:t>
            </a:r>
            <a:r>
              <a:rPr lang="en-US" sz="2800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Результаты освоения ООП дошкольного образования обеспечивают полноценное развитие детей дошкольного возраста,  необходимый и достаточный уровень развития ребенка для успешного освоения им образовательной программы следующего уровня общего образования</a:t>
            </a:r>
          </a:p>
          <a:p>
            <a:pPr>
              <a:buFont typeface="Arial" pitchFamily="34" charset="0"/>
              <a:buNone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</a:p>
        </p:txBody>
      </p:sp>
      <p:sp>
        <p:nvSpPr>
          <p:cNvPr id="7171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00806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ФГОС</a:t>
            </a:r>
            <a:r>
              <a:rPr lang="ru-RU" sz="3200" b="1" dirty="0" smtClean="0">
                <a:solidFill>
                  <a:schemeClr val="tx2"/>
                </a:solidFill>
                <a:latin typeface="Cambria" pitchFamily="18" charset="0"/>
              </a:rPr>
              <a:t/>
            </a:r>
            <a:br>
              <a:rPr lang="ru-RU" sz="3200" b="1" dirty="0" smtClean="0">
                <a:solidFill>
                  <a:schemeClr val="tx2"/>
                </a:solidFill>
                <a:latin typeface="Cambria" pitchFamily="18" charset="0"/>
              </a:rPr>
            </a:br>
            <a:r>
              <a:rPr lang="en-US" sz="3200" b="1" dirty="0" smtClean="0">
                <a:solidFill>
                  <a:schemeClr val="tx2"/>
                </a:solidFill>
                <a:latin typeface="Cambria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Cambria" pitchFamily="18" charset="0"/>
              </a:rPr>
              <a:t>ТРЕБОВАНИЯ К РЕЗУЛЬТАТАМ</a:t>
            </a:r>
            <a:endParaRPr lang="ru-RU" sz="3200" dirty="0" smtClean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82C2DD-3B22-43C4-A6B1-2F69FD3780A5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98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620713"/>
            <a:ext cx="8280400" cy="5680075"/>
          </a:xfrm>
        </p:spPr>
        <p:txBody>
          <a:bodyPr lIns="64291" tIns="32146" rIns="64291" bIns="32146"/>
          <a:lstStyle/>
          <a:p>
            <a:pPr marL="625056" algn="ctr" eaLnBrk="1" hangingPunct="1">
              <a:buFont typeface="Arial" charset="0"/>
              <a:buNone/>
              <a:defRPr/>
            </a:pPr>
            <a:r>
              <a:rPr lang="ru-RU" sz="3400" b="1" dirty="0" smtClean="0">
                <a:solidFill>
                  <a:srgbClr val="760000"/>
                </a:solidFill>
                <a:latin typeface="Cambria" pitchFamily="18" charset="0"/>
              </a:rPr>
              <a:t>Требования к оцениванию</a:t>
            </a:r>
          </a:p>
          <a:p>
            <a:pPr marL="625056" eaLnBrk="1" hangingPunct="1">
              <a:buClr>
                <a:srgbClr val="002060"/>
              </a:buClr>
              <a:buFont typeface="Arial" charset="0"/>
              <a:buChar char="•"/>
              <a:defRPr/>
            </a:pPr>
            <a:r>
              <a:rPr lang="ru-RU" sz="2100" dirty="0" smtClean="0">
                <a:solidFill>
                  <a:srgbClr val="002060"/>
                </a:solidFill>
                <a:latin typeface="Cambria" pitchFamily="18" charset="0"/>
              </a:rPr>
              <a:t>Оценивание основывается на целях образовательной программы и потребностях детей. Оценивание не должно быть самоцелью</a:t>
            </a:r>
            <a:endParaRPr lang="en-US" sz="2100" dirty="0" smtClean="0">
              <a:solidFill>
                <a:srgbClr val="002060"/>
              </a:solidFill>
              <a:latin typeface="Cambria" pitchFamily="18" charset="0"/>
            </a:endParaRPr>
          </a:p>
          <a:p>
            <a:pPr marL="625056" eaLnBrk="1" hangingPunct="1">
              <a:buClr>
                <a:srgbClr val="002060"/>
              </a:buClr>
              <a:buFont typeface="Arial" charset="0"/>
              <a:buChar char="•"/>
              <a:defRPr/>
            </a:pPr>
            <a:r>
              <a:rPr lang="ru-RU" sz="2100" dirty="0" smtClean="0">
                <a:solidFill>
                  <a:srgbClr val="002060"/>
                </a:solidFill>
                <a:latin typeface="Cambria" pitchFamily="18" charset="0"/>
              </a:rPr>
              <a:t>Наблюдение</a:t>
            </a:r>
            <a:r>
              <a:rPr lang="en-US" sz="2100" dirty="0" smtClean="0">
                <a:solidFill>
                  <a:srgbClr val="002060"/>
                </a:solidFill>
                <a:latin typeface="Cambria" pitchFamily="18" charset="0"/>
              </a:rPr>
              <a:t>, </a:t>
            </a:r>
            <a:r>
              <a:rPr lang="ru-RU" sz="2100" dirty="0" smtClean="0">
                <a:solidFill>
                  <a:srgbClr val="002060"/>
                </a:solidFill>
                <a:latin typeface="Cambria" pitchFamily="18" charset="0"/>
              </a:rPr>
              <a:t>запись</a:t>
            </a:r>
            <a:r>
              <a:rPr lang="en-US" sz="2100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100" dirty="0" smtClean="0">
                <a:solidFill>
                  <a:srgbClr val="002060"/>
                </a:solidFill>
                <a:latin typeface="Cambria" pitchFamily="18" charset="0"/>
              </a:rPr>
              <a:t>и анализ (а не тестирование) изменений (новообразований) личности - основные методы оценивания в дошкольном образовательном учреждении</a:t>
            </a:r>
            <a:endParaRPr lang="en-US" sz="2100" dirty="0" smtClean="0">
              <a:solidFill>
                <a:srgbClr val="002060"/>
              </a:solidFill>
              <a:latin typeface="Cambria" pitchFamily="18" charset="0"/>
            </a:endParaRPr>
          </a:p>
          <a:p>
            <a:pPr marL="625056" eaLnBrk="1" hangingPunct="1">
              <a:buClr>
                <a:srgbClr val="002060"/>
              </a:buClr>
              <a:buFont typeface="Arial" charset="0"/>
              <a:buChar char="•"/>
              <a:defRPr/>
            </a:pPr>
            <a:r>
              <a:rPr lang="ru-RU" sz="2100" dirty="0" smtClean="0">
                <a:solidFill>
                  <a:srgbClr val="002060"/>
                </a:solidFill>
                <a:latin typeface="Cambria" pitchFamily="18" charset="0"/>
              </a:rPr>
              <a:t>Оценивание должно вестись непрерывно в течение года</a:t>
            </a:r>
            <a:r>
              <a:rPr lang="en-US" sz="2100" dirty="0" smtClean="0">
                <a:solidFill>
                  <a:srgbClr val="002060"/>
                </a:solidFill>
                <a:latin typeface="Cambria" pitchFamily="18" charset="0"/>
              </a:rPr>
              <a:t>. </a:t>
            </a:r>
          </a:p>
          <a:p>
            <a:pPr marL="625056" eaLnBrk="1" hangingPunct="1">
              <a:buClr>
                <a:srgbClr val="002060"/>
              </a:buClr>
              <a:buFont typeface="Arial" charset="0"/>
              <a:buChar char="•"/>
              <a:defRPr/>
            </a:pPr>
            <a:r>
              <a:rPr lang="ru-RU" sz="2100" dirty="0" smtClean="0">
                <a:solidFill>
                  <a:srgbClr val="002060"/>
                </a:solidFill>
                <a:latin typeface="Cambria" pitchFamily="18" charset="0"/>
              </a:rPr>
              <a:t>Педагоги должны анализировать достижения детей, выявлять те области, где потенциал детей еще не раскрыт, и оказывать им соответствующую поддержку</a:t>
            </a:r>
            <a:r>
              <a:rPr lang="en-US" sz="2100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</a:p>
          <a:p>
            <a:pPr marL="625056" eaLnBrk="1" hangingPunct="1">
              <a:buClr>
                <a:srgbClr val="002060"/>
              </a:buClr>
              <a:buFont typeface="Arial" charset="0"/>
              <a:buChar char="•"/>
              <a:defRPr/>
            </a:pPr>
            <a:r>
              <a:rPr lang="ru-RU" sz="2100" dirty="0" smtClean="0">
                <a:solidFill>
                  <a:srgbClr val="002060"/>
                </a:solidFill>
                <a:latin typeface="Cambria" pitchFamily="18" charset="0"/>
              </a:rPr>
              <a:t>Педагоги должны систематически информировать родителей о результатах оценивания в дружелюбной манере</a:t>
            </a:r>
          </a:p>
          <a:p>
            <a:pPr marL="625056" eaLnBrk="1" hangingPunct="1">
              <a:buClr>
                <a:srgbClr val="002060"/>
              </a:buClr>
              <a:buFont typeface="Arial" charset="0"/>
              <a:buChar char="•"/>
              <a:defRPr/>
            </a:pPr>
            <a:r>
              <a:rPr lang="ru-RU" sz="2100" dirty="0" smtClean="0">
                <a:solidFill>
                  <a:srgbClr val="002060"/>
                </a:solidFill>
                <a:latin typeface="Cambria" pitchFamily="18" charset="0"/>
              </a:rPr>
              <a:t>Педагог- помощник родителям</a:t>
            </a:r>
            <a:r>
              <a:rPr lang="en-US" sz="2100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98A3A4-9D7D-40EB-ACD3-E3823FDE1E1F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Содержимое 2"/>
          <p:cNvSpPr>
            <a:spLocks noGrp="1"/>
          </p:cNvSpPr>
          <p:nvPr>
            <p:ph idx="1"/>
          </p:nvPr>
        </p:nvSpPr>
        <p:spPr>
          <a:xfrm>
            <a:off x="755576" y="1772816"/>
            <a:ext cx="7632700" cy="3528391"/>
          </a:xfrm>
        </p:spPr>
        <p:txBody>
          <a:bodyPr lIns="64291" tIns="32146" rIns="64291" bIns="32146"/>
          <a:lstStyle/>
          <a:p>
            <a:pPr>
              <a:buClr>
                <a:schemeClr val="tx2"/>
              </a:buClr>
            </a:pP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качество основной образовательной программы дошкольного образования</a:t>
            </a:r>
          </a:p>
          <a:p>
            <a:pPr>
              <a:buClr>
                <a:schemeClr val="tx2"/>
              </a:buClr>
            </a:pP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развивающая образовательная среда, профессионализм педагогических работников</a:t>
            </a:r>
          </a:p>
          <a:p>
            <a:pPr>
              <a:buClr>
                <a:schemeClr val="tx2"/>
              </a:buClr>
            </a:pP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 ожидаемые результаты обучения</a:t>
            </a:r>
          </a:p>
        </p:txBody>
      </p:sp>
      <p:sp>
        <p:nvSpPr>
          <p:cNvPr id="7171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19200"/>
          </a:xfrm>
        </p:spPr>
        <p:txBody>
          <a:bodyPr lIns="64291" tIns="32146" rIns="64291" bIns="32146">
            <a:normAutofit/>
          </a:bodyPr>
          <a:lstStyle/>
          <a:p>
            <a:pPr eaLnBrk="1" hangingPunct="1">
              <a:defRPr/>
            </a:pPr>
            <a:r>
              <a:rPr lang="ru-RU" sz="4600" b="1" dirty="0" smtClean="0">
                <a:solidFill>
                  <a:srgbClr val="8E0000"/>
                </a:solidFill>
                <a:latin typeface="Cambria" pitchFamily="18" charset="0"/>
              </a:rPr>
              <a:t>Что оценивается?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B053B6-B18A-4E8C-A00B-42B76B7F29D7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41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3"/>
          <p:cNvSpPr>
            <a:spLocks noGrp="1"/>
          </p:cNvSpPr>
          <p:nvPr>
            <p:ph type="title"/>
          </p:nvPr>
        </p:nvSpPr>
        <p:spPr>
          <a:xfrm>
            <a:off x="755650" y="476250"/>
            <a:ext cx="7358063" cy="820738"/>
          </a:xfrm>
        </p:spPr>
        <p:txBody>
          <a:bodyPr lIns="64291" tIns="32146" rIns="64291" bIns="32146"/>
          <a:lstStyle/>
          <a:p>
            <a:pPr eaLnBrk="1" hangingPunct="1"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Цели оценивания</a:t>
            </a:r>
          </a:p>
        </p:txBody>
      </p:sp>
      <p:sp>
        <p:nvSpPr>
          <p:cNvPr id="34819" name="Rectangle 1"/>
          <p:cNvSpPr>
            <a:spLocks noGrp="1" noChangeArrowheads="1"/>
          </p:cNvSpPr>
          <p:nvPr>
            <p:ph type="body" idx="4294967295"/>
          </p:nvPr>
        </p:nvSpPr>
        <p:spPr>
          <a:xfrm>
            <a:off x="899592" y="1484784"/>
            <a:ext cx="7651750" cy="3887788"/>
          </a:xfrm>
        </p:spPr>
        <p:txBody>
          <a:bodyPr lIns="64291" tIns="32146" rIns="64291" bIns="32146">
            <a:normAutofit lnSpcReduction="10000"/>
          </a:bodyPr>
          <a:lstStyle/>
          <a:p>
            <a:pPr eaLnBrk="1" hangingPunct="1">
              <a:buFont typeface="Gill Sans"/>
              <a:buNone/>
              <a:defRPr/>
            </a:pPr>
            <a:r>
              <a:rPr lang="en-US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</a:rPr>
              <a:t>Помочь педагогам</a:t>
            </a:r>
            <a:endParaRPr lang="en-US" sz="28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eaLnBrk="1" hangingPunct="1">
              <a:buFont typeface="Gill Sans"/>
              <a:buNone/>
              <a:defRPr/>
            </a:pPr>
            <a:endParaRPr lang="ru-RU" sz="28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Clr>
                <a:schemeClr val="tx2"/>
              </a:buClr>
              <a:defRPr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определить уровень достижений детей в личностном, физическом и умственном развитии</a:t>
            </a:r>
            <a:r>
              <a:rPr lang="en-US" sz="2400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</a:p>
          <a:p>
            <a:pPr>
              <a:buClr>
                <a:schemeClr val="tx2"/>
              </a:buClr>
              <a:defRPr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как можно раньше выявить детей с ОВЗ и обеспечить их соответствующей поддержкой</a:t>
            </a:r>
            <a:endParaRPr lang="en-US" sz="2400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Clr>
                <a:schemeClr val="tx2"/>
              </a:buClr>
              <a:defRPr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обеспечивать информационную поддержку родителей</a:t>
            </a:r>
            <a:endParaRPr lang="en-US" sz="2400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Clr>
                <a:schemeClr val="tx2"/>
              </a:buClr>
              <a:defRPr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по мере необходимости анализировать и пересматривать образовательные стратегии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51AA53-73AD-4D2C-908F-D7B92EB883BB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835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27088" y="1196975"/>
            <a:ext cx="7993062" cy="4536281"/>
          </a:xfrm>
        </p:spPr>
        <p:txBody>
          <a:bodyPr lIns="64291" tIns="32146" rIns="64291" bIns="32146">
            <a:normAutofit fontScale="47500" lnSpcReduction="20000"/>
          </a:bodyPr>
          <a:lstStyle/>
          <a:p>
            <a:pPr eaLnBrk="1" hangingPunct="1">
              <a:buFont typeface="Gill Sans"/>
              <a:buNone/>
            </a:pPr>
            <a:endParaRPr lang="en-US" sz="44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eaLnBrk="1" hangingPunct="1">
              <a:buFont typeface="Gill Sans"/>
              <a:buNone/>
            </a:pPr>
            <a:r>
              <a:rPr lang="en-US" sz="5900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5900" b="1" dirty="0" smtClean="0">
                <a:solidFill>
                  <a:srgbClr val="002060"/>
                </a:solidFill>
                <a:latin typeface="Cambria" pitchFamily="18" charset="0"/>
              </a:rPr>
              <a:t>Помочь  дошкольным организациям</a:t>
            </a:r>
            <a:r>
              <a:rPr lang="en-US" sz="5900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endParaRPr lang="ru-RU" sz="59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eaLnBrk="1" hangingPunct="1">
              <a:buFont typeface="Gill Sans"/>
              <a:buNone/>
            </a:pPr>
            <a:endParaRPr lang="en-US" sz="4400" b="1" dirty="0" smtClean="0">
              <a:solidFill>
                <a:srgbClr val="002060"/>
              </a:solidFill>
              <a:latin typeface="Cambria" pitchFamily="18" charset="0"/>
              <a:ea typeface="ヒラギノ角ゴ ProN W6"/>
              <a:cs typeface="ヒラギノ角ゴ ProN W6"/>
            </a:endParaRPr>
          </a:p>
          <a:p>
            <a:pPr>
              <a:buClr>
                <a:schemeClr val="tx2"/>
              </a:buClr>
            </a:pPr>
            <a:r>
              <a:rPr lang="ru-RU" sz="4400" dirty="0" smtClean="0">
                <a:solidFill>
                  <a:srgbClr val="002060"/>
                </a:solidFill>
                <a:latin typeface="Cambria" pitchFamily="18" charset="0"/>
              </a:rPr>
              <a:t>оценить эффективность выбранной</a:t>
            </a:r>
          </a:p>
          <a:p>
            <a:pPr>
              <a:buClr>
                <a:schemeClr val="tx2"/>
              </a:buClr>
              <a:buNone/>
            </a:pPr>
            <a:r>
              <a:rPr lang="ru-RU" sz="4400" dirty="0" smtClean="0">
                <a:solidFill>
                  <a:srgbClr val="002060"/>
                </a:solidFill>
                <a:latin typeface="Cambria" pitchFamily="18" charset="0"/>
              </a:rPr>
              <a:t>     образовательной программы</a:t>
            </a:r>
            <a:r>
              <a:rPr lang="en-US" sz="4400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</a:p>
          <a:p>
            <a:pPr>
              <a:buClr>
                <a:schemeClr val="tx2"/>
              </a:buClr>
            </a:pPr>
            <a:r>
              <a:rPr lang="ru-RU" sz="4400" dirty="0" smtClean="0">
                <a:solidFill>
                  <a:srgbClr val="002060"/>
                </a:solidFill>
                <a:latin typeface="Cambria" pitchFamily="18" charset="0"/>
              </a:rPr>
              <a:t>оказывать поддержку педагогическим работникам в</a:t>
            </a:r>
          </a:p>
          <a:p>
            <a:pPr>
              <a:buClr>
                <a:schemeClr val="tx2"/>
              </a:buClr>
              <a:buNone/>
            </a:pPr>
            <a:r>
              <a:rPr lang="ru-RU" sz="4400" dirty="0" smtClean="0">
                <a:solidFill>
                  <a:srgbClr val="002060"/>
                </a:solidFill>
                <a:latin typeface="Cambria" pitchFamily="18" charset="0"/>
              </a:rPr>
              <a:t>      решении проблем, возникающих при реализации</a:t>
            </a:r>
          </a:p>
          <a:p>
            <a:pPr>
              <a:buClr>
                <a:schemeClr val="tx2"/>
              </a:buClr>
              <a:buNone/>
            </a:pPr>
            <a:r>
              <a:rPr lang="ru-RU" sz="4400" dirty="0" smtClean="0">
                <a:solidFill>
                  <a:srgbClr val="002060"/>
                </a:solidFill>
                <a:latin typeface="Cambria" pitchFamily="18" charset="0"/>
              </a:rPr>
              <a:t>      образовательной программы</a:t>
            </a:r>
            <a:endParaRPr lang="en-US" sz="4400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Clr>
                <a:schemeClr val="tx2"/>
              </a:buClr>
            </a:pPr>
            <a:r>
              <a:rPr lang="ru-RU" sz="4400" dirty="0" smtClean="0">
                <a:solidFill>
                  <a:srgbClr val="002060"/>
                </a:solidFill>
                <a:latin typeface="Cambria" pitchFamily="18" charset="0"/>
              </a:rPr>
              <a:t>определить  потребности образовательной организации в педагогических кадрах</a:t>
            </a:r>
            <a:r>
              <a:rPr lang="en-US" sz="4400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endParaRPr lang="ru-RU" sz="4400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Clr>
                <a:schemeClr val="tx2"/>
              </a:buClr>
            </a:pPr>
            <a:r>
              <a:rPr lang="ru-RU" sz="4400" dirty="0" smtClean="0">
                <a:solidFill>
                  <a:srgbClr val="002060"/>
                </a:solidFill>
                <a:latin typeface="Cambria" pitchFamily="18" charset="0"/>
              </a:rPr>
              <a:t>поддерживать реализацию образовательной программы</a:t>
            </a:r>
          </a:p>
          <a:p>
            <a:pPr>
              <a:buClr>
                <a:schemeClr val="tx2"/>
              </a:buClr>
            </a:pPr>
            <a:r>
              <a:rPr lang="ru-RU" sz="4400" dirty="0" smtClean="0">
                <a:solidFill>
                  <a:srgbClr val="002060"/>
                </a:solidFill>
                <a:latin typeface="Cambria" pitchFamily="18" charset="0"/>
              </a:rPr>
              <a:t>оценить эффективность педагогических технологий</a:t>
            </a:r>
            <a:endParaRPr lang="en-US" sz="4400" dirty="0" smtClean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9219" name="Заголовок 3"/>
          <p:cNvSpPr>
            <a:spLocks noGrp="1"/>
          </p:cNvSpPr>
          <p:nvPr>
            <p:ph type="title"/>
          </p:nvPr>
        </p:nvSpPr>
        <p:spPr>
          <a:xfrm>
            <a:off x="900113" y="333375"/>
            <a:ext cx="7358062" cy="801688"/>
          </a:xfrm>
        </p:spPr>
        <p:txBody>
          <a:bodyPr lIns="64291" tIns="32146" rIns="64291" bIns="32146"/>
          <a:lstStyle/>
          <a:p>
            <a:pPr eaLnBrk="1" hangingPunct="1"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Цели оценивания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1D80E1-FD45-43CA-8181-B3BB808EF4F7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344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467544" y="1412776"/>
            <a:ext cx="8280400" cy="4608512"/>
          </a:xfrm>
        </p:spPr>
        <p:txBody>
          <a:bodyPr lIns="64291" tIns="32146" rIns="64291" bIns="32146"/>
          <a:lstStyle/>
          <a:p>
            <a:pPr eaLnBrk="1" hangingPunct="1">
              <a:buFont typeface="Arial" pitchFamily="34" charset="0"/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</a:rPr>
              <a:t>Помочь  детям</a:t>
            </a:r>
            <a:r>
              <a:rPr lang="en-US" b="1" dirty="0" smtClean="0">
                <a:solidFill>
                  <a:srgbClr val="002060"/>
                </a:solidFill>
                <a:ea typeface="ヒラギノ角ゴ ProN W6"/>
                <a:cs typeface="ヒラギノ角ゴ ProN W6"/>
              </a:rPr>
              <a:t/>
            </a:r>
            <a:br>
              <a:rPr lang="en-US" b="1" dirty="0" smtClean="0">
                <a:solidFill>
                  <a:srgbClr val="002060"/>
                </a:solidFill>
                <a:ea typeface="ヒラギノ角ゴ ProN W6"/>
                <a:cs typeface="ヒラギノ角ゴ ProN W6"/>
              </a:rPr>
            </a:br>
            <a:r>
              <a:rPr lang="en-US" sz="2800" dirty="0" smtClean="0">
                <a:solidFill>
                  <a:srgbClr val="002060"/>
                </a:solidFill>
              </a:rPr>
              <a:t> </a:t>
            </a:r>
            <a:endParaRPr lang="ru-RU" sz="2800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Clr>
                <a:schemeClr val="tx2"/>
              </a:buClr>
              <a:defRPr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оценить собственный прогресс</a:t>
            </a:r>
          </a:p>
          <a:p>
            <a:pPr>
              <a:buClr>
                <a:schemeClr val="tx2"/>
              </a:buClr>
              <a:defRPr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понять, чему учиться и что делать</a:t>
            </a:r>
            <a:endParaRPr lang="en-US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Clr>
                <a:schemeClr val="tx2"/>
              </a:buClr>
              <a:defRPr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развивать интерес к познанию </a:t>
            </a:r>
            <a:br>
              <a:rPr lang="ru-RU" dirty="0" smtClean="0">
                <a:solidFill>
                  <a:srgbClr val="002060"/>
                </a:solidFill>
                <a:latin typeface="Cambria" pitchFamily="18" charset="0"/>
              </a:rPr>
            </a:br>
            <a:endParaRPr lang="en-US" dirty="0" smtClean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10243" name="Заголовок 3"/>
          <p:cNvSpPr>
            <a:spLocks noGrp="1"/>
          </p:cNvSpPr>
          <p:nvPr>
            <p:ph type="title"/>
          </p:nvPr>
        </p:nvSpPr>
        <p:spPr>
          <a:xfrm>
            <a:off x="900113" y="404813"/>
            <a:ext cx="7358062" cy="819150"/>
          </a:xfrm>
        </p:spPr>
        <p:txBody>
          <a:bodyPr lIns="64291" tIns="32146" rIns="64291" bIns="32146"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8E0000"/>
                </a:solidFill>
                <a:latin typeface="Cambria" pitchFamily="18" charset="0"/>
              </a:rPr>
              <a:t>Цели оценивания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CF51A2-6655-42D1-BD3F-06DBE86EB93B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7184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683568" y="1412776"/>
            <a:ext cx="7777162" cy="4324350"/>
          </a:xfrm>
        </p:spPr>
        <p:txBody>
          <a:bodyPr lIns="64291" tIns="32146" rIns="64291" bIns="32146"/>
          <a:lstStyle/>
          <a:p>
            <a:pPr eaLnBrk="1" hangingPunct="1">
              <a:buFont typeface="Gill Sans"/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</a:rPr>
              <a:t>Помочь родителям</a:t>
            </a:r>
            <a:endParaRPr lang="en-US" sz="28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eaLnBrk="1" hangingPunct="1">
              <a:buFont typeface="Gill Sans"/>
              <a:buNone/>
              <a:defRPr/>
            </a:pPr>
            <a:endParaRPr lang="ru-RU" sz="18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Clr>
                <a:schemeClr val="tx2"/>
              </a:buClr>
              <a:defRPr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  <a:ea typeface="ヒラギノ角ゴ ProN W6"/>
                <a:cs typeface="ヒラギノ角ゴ ProN W6"/>
              </a:rPr>
              <a:t>в познании мира ребенка </a:t>
            </a:r>
            <a:endParaRPr lang="en-US" sz="2400" dirty="0" smtClean="0">
              <a:solidFill>
                <a:srgbClr val="002060"/>
              </a:solidFill>
              <a:latin typeface="Cambria" pitchFamily="18" charset="0"/>
              <a:ea typeface="ヒラギノ角ゴ ProN W6"/>
              <a:cs typeface="ヒラギノ角ゴ ProN W6"/>
            </a:endParaRPr>
          </a:p>
          <a:p>
            <a:pPr>
              <a:buClr>
                <a:schemeClr val="tx2"/>
              </a:buClr>
              <a:defRPr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оценить социальную компетентность ребенка</a:t>
            </a:r>
            <a:endParaRPr lang="en-US" sz="2400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Clr>
                <a:schemeClr val="tx2"/>
              </a:buClr>
              <a:defRPr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понимать особенности взросления своих детей</a:t>
            </a:r>
            <a:endParaRPr lang="en-US" sz="2400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Clr>
                <a:schemeClr val="tx2"/>
              </a:buClr>
              <a:defRPr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сформировать реалистичные ожидания по отношению к своим  детям</a:t>
            </a:r>
            <a:r>
              <a:rPr lang="en-US" sz="2400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</a:p>
          <a:p>
            <a:pPr>
              <a:buClr>
                <a:schemeClr val="tx2"/>
              </a:buClr>
              <a:defRPr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понять особенности образовательной программы и сотрудничать с педагогами в целях обеспечения детей лучшими образовательными возможностями</a:t>
            </a:r>
            <a:endParaRPr lang="en-US" sz="2400" dirty="0" smtClean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11267" name="Заголовок 3"/>
          <p:cNvSpPr>
            <a:spLocks noGrp="1"/>
          </p:cNvSpPr>
          <p:nvPr>
            <p:ph type="title"/>
          </p:nvPr>
        </p:nvSpPr>
        <p:spPr>
          <a:xfrm>
            <a:off x="827088" y="404813"/>
            <a:ext cx="7358062" cy="747712"/>
          </a:xfrm>
        </p:spPr>
        <p:txBody>
          <a:bodyPr lIns="64291" tIns="32146" rIns="64291" bIns="32146"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8E0000"/>
                </a:solidFill>
                <a:latin typeface="Cambria" pitchFamily="18" charset="0"/>
              </a:rPr>
              <a:t>Цели оценивания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E5A8FD-1D65-4CC4-B090-642783ECE354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3227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3"/>
          <p:cNvSpPr>
            <a:spLocks noChangeArrowheads="1"/>
          </p:cNvSpPr>
          <p:nvPr/>
        </p:nvSpPr>
        <p:spPr bwMode="auto">
          <a:xfrm>
            <a:off x="684213" y="1557338"/>
            <a:ext cx="7920037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291" tIns="32146" rIns="64291" bIns="32146"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rgbClr val="002060"/>
                </a:solidFill>
                <a:latin typeface="Cambria" pitchFamily="18" charset="0"/>
                <a:cs typeface="Arial" charset="0"/>
              </a:rPr>
              <a:t>Оценивание </a:t>
            </a:r>
            <a:r>
              <a:rPr lang="ru-RU" sz="4400" b="1" dirty="0" smtClean="0">
                <a:solidFill>
                  <a:srgbClr val="002060"/>
                </a:solidFill>
                <a:latin typeface="Cambria" pitchFamily="18" charset="0"/>
                <a:cs typeface="Arial" charset="0"/>
              </a:rPr>
              <a:t>эффективно,</a:t>
            </a:r>
          </a:p>
          <a:p>
            <a:pPr algn="ctr"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Cambria" pitchFamily="18" charset="0"/>
                <a:cs typeface="Arial" charset="0"/>
              </a:rPr>
              <a:t> </a:t>
            </a:r>
            <a:r>
              <a:rPr lang="ru-RU" sz="4400" b="1" dirty="0">
                <a:solidFill>
                  <a:srgbClr val="002060"/>
                </a:solidFill>
                <a:latin typeface="Cambria" pitchFamily="18" charset="0"/>
                <a:cs typeface="Arial" charset="0"/>
              </a:rPr>
              <a:t>когда оно является </a:t>
            </a:r>
            <a:r>
              <a:rPr lang="ru-RU" sz="4400" b="1" dirty="0">
                <a:solidFill>
                  <a:srgbClr val="8E0000"/>
                </a:solidFill>
                <a:latin typeface="Cambria" pitchFamily="18" charset="0"/>
                <a:cs typeface="Arial" charset="0"/>
              </a:rPr>
              <a:t>комплексным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DA64E3-0C71-46C0-B2CA-FBD164E88F6E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1661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8E0000"/>
                </a:solidFill>
                <a:latin typeface="Cambria" pitchFamily="18" charset="0"/>
              </a:rPr>
              <a:t>ФГОС </a:t>
            </a:r>
            <a:r>
              <a:rPr lang="ru-RU" sz="3600" b="1" dirty="0" smtClean="0">
                <a:solidFill>
                  <a:schemeClr val="tx2"/>
                </a:solidFill>
                <a:latin typeface="Cambria" pitchFamily="18" charset="0"/>
              </a:rPr>
              <a:t/>
            </a:r>
            <a:br>
              <a:rPr lang="ru-RU" sz="3600" b="1" dirty="0" smtClean="0">
                <a:solidFill>
                  <a:schemeClr val="tx2"/>
                </a:solidFill>
                <a:latin typeface="Cambria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Cambria" pitchFamily="18" charset="0"/>
              </a:rPr>
              <a:t>ТРЕБОВАНИЯ К СТРУКТУРЕ ООП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2771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    ООП дошкольного образования разрабатывается и утверждается образовательной организацией  в соответствии с требованиями, установленными ФГОС,  с учетом примерных основных образовательных программ дошкольного образования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003B94-E9A3-47A7-9D81-F973C4B250A0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5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ФГОС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 </a:t>
            </a:r>
            <a:r>
              <a:rPr lang="ru-RU" sz="3600" b="1" dirty="0" smtClean="0">
                <a:solidFill>
                  <a:schemeClr val="tx2"/>
                </a:solidFill>
                <a:latin typeface="Cambria" pitchFamily="18" charset="0"/>
              </a:rPr>
              <a:t/>
            </a:r>
            <a:br>
              <a:rPr lang="ru-RU" sz="3600" b="1" dirty="0" smtClean="0">
                <a:solidFill>
                  <a:schemeClr val="tx2"/>
                </a:solidFill>
                <a:latin typeface="Cambria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Cambria" pitchFamily="18" charset="0"/>
              </a:rPr>
              <a:t>ТРЕБОВАНИЯ К СТРУКТУРЕ ООП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Принципы:</a:t>
            </a:r>
          </a:p>
          <a:p>
            <a:pPr>
              <a:defRPr/>
            </a:pPr>
            <a:r>
              <a:rPr lang="ru-RU" sz="2400" dirty="0" err="1" smtClean="0">
                <a:solidFill>
                  <a:srgbClr val="002060"/>
                </a:solidFill>
                <a:latin typeface="Cambria" pitchFamily="18" charset="0"/>
              </a:rPr>
              <a:t>культуро</a:t>
            </a: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 - сообразности, то есть адекватности основной образовательной программы культурным условиям, создающим отличительные особенности социальной ситуации развития ребенка</a:t>
            </a:r>
          </a:p>
          <a:p>
            <a:pPr>
              <a:defRPr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конструирования образования как социальной деятельности </a:t>
            </a:r>
          </a:p>
          <a:p>
            <a:pPr>
              <a:defRPr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гармоничного сочетания личностного роста и позитивной социализации детей в рамках той культуры и той среды, в которой реализуется это развитие </a:t>
            </a:r>
          </a:p>
          <a:p>
            <a:pPr>
              <a:defRPr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 возрастного подхода к задачам развития, интегративным качествам, необходимым и достаточным для перехода ребенка на новый этап развития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54D30D-E01C-471D-AADF-48A57B8537F6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25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467544" y="-243408"/>
            <a:ext cx="8229600" cy="5040313"/>
          </a:xfrm>
        </p:spPr>
        <p:txBody>
          <a:bodyPr>
            <a:noAutofit/>
          </a:bodyPr>
          <a:lstStyle/>
          <a:p>
            <a:pPr algn="just" eaLnBrk="1" hangingPunct="1">
              <a:buFontTx/>
              <a:buChar char="-"/>
              <a:defRPr/>
            </a:pPr>
            <a:endParaRPr lang="ru-RU" sz="2400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just" eaLnBrk="1" hangingPunct="1">
              <a:buFont typeface="Arial" charset="0"/>
              <a:buNone/>
              <a:defRPr/>
            </a:pPr>
            <a:endParaRPr lang="ru-RU" sz="2400" dirty="0" smtClean="0">
              <a:solidFill>
                <a:srgbClr val="002060"/>
              </a:solidFill>
              <a:latin typeface="Cambria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ослабление </a:t>
            </a:r>
            <a:r>
              <a:rPr lang="ru-RU" sz="24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роли научных школ, ориентированных на дошкольное </a:t>
            </a: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образование</a:t>
            </a:r>
            <a:endParaRPr lang="ru-RU" sz="2400" dirty="0">
              <a:solidFill>
                <a:srgbClr val="002060"/>
              </a:solidFill>
              <a:latin typeface="Cambria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тенденция к переносу школьных форм и технологий  обучения на дошкольное образование, подмена в дошкольном образовании социализации  обучением</a:t>
            </a:r>
          </a:p>
          <a:p>
            <a:pPr eaLnBrk="1" hangingPunct="1">
              <a:defRPr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увеличение числа детей группы риска, в том числе детей  с  ОВЗ и отклонениями в развитии</a:t>
            </a:r>
          </a:p>
          <a:p>
            <a:pPr eaLnBrk="1" hangingPunct="1">
              <a:defRPr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рост числа детей мигрантов, особенно в крупных городах</a:t>
            </a:r>
          </a:p>
          <a:p>
            <a:pPr eaLnBrk="1" hangingPunct="1">
              <a:defRPr/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проблема профессиональной подготовки кадров, работающих в дошкольных образовательных организациях</a:t>
            </a:r>
          </a:p>
          <a:p>
            <a:pPr eaLnBrk="1" hangingPunct="1">
              <a:buFontTx/>
              <a:buChar char="-"/>
              <a:defRPr/>
            </a:pPr>
            <a:endParaRPr lang="ru-RU" sz="2000" dirty="0" smtClean="0"/>
          </a:p>
          <a:p>
            <a:pPr eaLnBrk="1" hangingPunct="1">
              <a:buFontTx/>
              <a:buChar char="-"/>
              <a:defRPr/>
            </a:pPr>
            <a:endParaRPr lang="ru-RU" sz="2000" dirty="0" smtClean="0"/>
          </a:p>
          <a:p>
            <a:pPr eaLnBrk="1" hangingPunct="1">
              <a:buFontTx/>
              <a:buChar char="-"/>
              <a:defRPr/>
            </a:pPr>
            <a:endParaRPr lang="ru-RU" sz="2000" dirty="0" smtClean="0"/>
          </a:p>
          <a:p>
            <a:pPr eaLnBrk="1" hangingPunct="1">
              <a:buFont typeface="Arial" charset="0"/>
              <a:buNone/>
              <a:defRPr/>
            </a:pPr>
            <a:endParaRPr lang="ru-RU" sz="2000" dirty="0"/>
          </a:p>
          <a:p>
            <a:pPr marL="0" indent="0" eaLnBrk="1" hangingPunct="1">
              <a:buFont typeface="Arial" charset="0"/>
              <a:buNone/>
              <a:defRPr/>
            </a:pPr>
            <a:endParaRPr lang="ru-RU" sz="20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8AD0C9-B88D-4D79-8611-7310B9DBD9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ФГОС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 </a:t>
            </a:r>
            <a:r>
              <a:rPr lang="ru-RU" sz="3600" b="1" dirty="0" smtClean="0">
                <a:solidFill>
                  <a:schemeClr val="tx2"/>
                </a:solidFill>
                <a:latin typeface="Cambria" pitchFamily="18" charset="0"/>
              </a:rPr>
              <a:t/>
            </a:r>
            <a:br>
              <a:rPr lang="ru-RU" sz="3600" b="1" dirty="0" smtClean="0">
                <a:solidFill>
                  <a:schemeClr val="tx2"/>
                </a:solidFill>
                <a:latin typeface="Cambria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Cambria" pitchFamily="18" charset="0"/>
              </a:rPr>
              <a:t>ТРЕБОВАНИЯ К СТРУКТУРЕ ООП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4819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Arial" pitchFamily="34" charset="0"/>
              <a:buNone/>
            </a:pP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Принципы: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креативности, обеспечивающей развитие у дошкольников способности переносить ранее сформированные навыки в ситуации самостоятельной деятельности, инициировать и поощрять потребность детей самостоятельно находить решение нестандартных задач и проблемных ситуаций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создания обогащенной и избыточной развивающей среды, как образовательного ресурса возрастного развития ребенка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учета гендерной специфики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преемственности с основной образовательной программой начального общего образования и др.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9071C-5DA1-4499-806B-0CF935452651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85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196752"/>
          <a:ext cx="7992888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93503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rgbClr val="8E0000"/>
                </a:solidFill>
                <a:latin typeface="Cambria" pitchFamily="18" charset="0"/>
              </a:rPr>
              <a:t>ФГОС </a:t>
            </a:r>
            <a:r>
              <a:rPr lang="ru-RU" sz="3200" b="1" dirty="0" smtClean="0">
                <a:solidFill>
                  <a:schemeClr val="tx2"/>
                </a:solidFill>
                <a:latin typeface="Cambria" pitchFamily="18" charset="0"/>
              </a:rPr>
              <a:t/>
            </a:r>
            <a:br>
              <a:rPr lang="ru-RU" sz="3200" b="1" dirty="0" smtClean="0">
                <a:solidFill>
                  <a:schemeClr val="tx2"/>
                </a:solidFill>
                <a:latin typeface="Cambria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Cambria" pitchFamily="18" charset="0"/>
              </a:rPr>
              <a:t>ТРЕБОВАНИЯ К СТРУКТУРЕ ООП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8313" y="5589588"/>
            <a:ext cx="8135937" cy="971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defRPr/>
            </a:pPr>
            <a:r>
              <a:rPr lang="ru-RU" sz="2400" b="1" dirty="0">
                <a:solidFill>
                  <a:srgbClr val="8E0000"/>
                </a:solidFill>
                <a:latin typeface="Cambria" pitchFamily="18" charset="0"/>
                <a:cs typeface="Arial" charset="0"/>
              </a:rPr>
              <a:t>Соотношение </a:t>
            </a:r>
          </a:p>
          <a:p>
            <a:pPr algn="ctr">
              <a:lnSpc>
                <a:spcPct val="110000"/>
              </a:lnSpc>
              <a:spcBef>
                <a:spcPts val="0"/>
              </a:spcBef>
              <a:defRPr/>
            </a:pPr>
            <a:r>
              <a:rPr lang="ru-RU" sz="2400" b="1" dirty="0">
                <a:solidFill>
                  <a:srgbClr val="8E0000"/>
                </a:solidFill>
                <a:latin typeface="Cambria" pitchFamily="18" charset="0"/>
                <a:cs typeface="Arial" charset="0"/>
              </a:rPr>
              <a:t>60% : 40%</a:t>
            </a:r>
            <a:r>
              <a:rPr lang="ru-RU" sz="2800" b="1" dirty="0">
                <a:solidFill>
                  <a:srgbClr val="8E0000"/>
                </a:solidFill>
                <a:latin typeface="Cambria" pitchFamily="18" charset="0"/>
                <a:cs typeface="Arial" charset="0"/>
              </a:rPr>
              <a:t>     </a:t>
            </a:r>
            <a:endParaRPr lang="ru-RU" sz="4000" dirty="0">
              <a:solidFill>
                <a:srgbClr val="8E0000"/>
              </a:solidFill>
              <a:cs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BF83A-EC66-4B57-A7C1-2D51D420DC4C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7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86868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54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pPr algn="ctr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ru-RU" sz="5400" b="1" dirty="0" err="1" smtClean="0">
                <a:solidFill>
                  <a:srgbClr val="002060"/>
                </a:solidFill>
                <a:latin typeface="Cambria" pitchFamily="18" charset="0"/>
              </a:rPr>
              <a:t>Социокультурная</a:t>
            </a:r>
            <a:r>
              <a:rPr lang="ru-RU" sz="5400" b="1" dirty="0" smtClean="0">
                <a:solidFill>
                  <a:srgbClr val="002060"/>
                </a:solidFill>
                <a:latin typeface="Cambria" pitchFamily="18" charset="0"/>
              </a:rPr>
              <a:t>  среда</a:t>
            </a:r>
            <a:endParaRPr lang="en-US" sz="54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ctr">
              <a:buNone/>
            </a:pPr>
            <a:r>
              <a:rPr lang="ru-RU" sz="5400" b="1" dirty="0" smtClean="0">
                <a:solidFill>
                  <a:srgbClr val="002060"/>
                </a:solidFill>
                <a:latin typeface="Cambria" pitchFamily="18" charset="0"/>
              </a:rPr>
              <a:t>Дошкольного детства</a:t>
            </a:r>
            <a:endParaRPr lang="ru-RU" sz="54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>
                <a:solidFill>
                  <a:srgbClr val="760000"/>
                </a:solidFill>
                <a:latin typeface="Cambria" pitchFamily="18" charset="0"/>
              </a:rPr>
              <a:t>Среда, обеспечивающая благополучие каждого ребенка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1556792"/>
            <a:ext cx="5616624" cy="5162128"/>
          </a:xfrm>
        </p:spPr>
        <p:txBody>
          <a:bodyPr>
            <a:norm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Cambria" pitchFamily="18" charset="0"/>
              </a:rPr>
              <a:t>К</a:t>
            </a:r>
            <a:r>
              <a:rPr lang="ru-RU" sz="2400" b="1" dirty="0" smtClean="0">
                <a:solidFill>
                  <a:srgbClr val="002060"/>
                </a:solidFill>
                <a:latin typeface="Cambria" pitchFamily="18" charset="0"/>
              </a:rPr>
              <a:t>аждый </a:t>
            </a:r>
            <a:r>
              <a:rPr lang="ru-RU" sz="2400" b="1" dirty="0">
                <a:solidFill>
                  <a:srgbClr val="002060"/>
                </a:solidFill>
                <a:latin typeface="Cambria" pitchFamily="18" charset="0"/>
              </a:rPr>
              <a:t>ребенок ощущает свою </a:t>
            </a:r>
            <a: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  <a:t>принадлежность</a:t>
            </a:r>
            <a:r>
              <a:rPr lang="ru-RU" sz="24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  <a:t>к </a:t>
            </a:r>
            <a:r>
              <a:rPr lang="ru-RU" sz="2400" b="1" i="1" dirty="0">
                <a:solidFill>
                  <a:srgbClr val="002060"/>
                </a:solidFill>
                <a:latin typeface="Cambria" pitchFamily="18" charset="0"/>
              </a:rPr>
              <a:t>сообществу класса и испытывает чувство </a:t>
            </a:r>
            <a: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  <a:t>комфорта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Cambria" pitchFamily="18" charset="0"/>
              </a:rPr>
              <a:t>Педагог проявляет уважение к детям, </a:t>
            </a:r>
            <a:r>
              <a:rPr lang="ru-RU" sz="2400" b="1" i="1" dirty="0">
                <a:solidFill>
                  <a:srgbClr val="002060"/>
                </a:solidFill>
                <a:latin typeface="Cambria" pitchFamily="18" charset="0"/>
              </a:rPr>
              <a:t>интересуясь их чувствами, идеями и их </a:t>
            </a:r>
            <a: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  <a:t>жизнью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Cambria" pitchFamily="18" charset="0"/>
              </a:rPr>
              <a:t>Педагог создает атмосферу, где дети могут </a:t>
            </a:r>
            <a:r>
              <a:rPr lang="ru-RU" sz="2400" b="1" i="1" dirty="0">
                <a:solidFill>
                  <a:srgbClr val="002060"/>
                </a:solidFill>
                <a:latin typeface="Cambria" pitchFamily="18" charset="0"/>
              </a:rPr>
              <a:t>свободно выражать </a:t>
            </a:r>
            <a: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  <a:t>себя</a:t>
            </a:r>
            <a:endParaRPr lang="ru-RU" sz="2400" dirty="0">
              <a:solidFill>
                <a:srgbClr val="002060"/>
              </a:solidFill>
              <a:latin typeface="Cambria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endParaRPr lang="ru-RU" sz="2400" dirty="0"/>
          </a:p>
          <a:p>
            <a:endParaRPr lang="ru-RU" sz="1400" dirty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04864"/>
            <a:ext cx="3059832" cy="2505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8359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435280" cy="198884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760000"/>
                </a:solidFill>
                <a:latin typeface="Cambria" pitchFamily="18" charset="0"/>
              </a:rPr>
              <a:t>C</a:t>
            </a:r>
            <a:r>
              <a:rPr lang="ru-RU" sz="3200" b="1" dirty="0" err="1" smtClean="0">
                <a:solidFill>
                  <a:srgbClr val="760000"/>
                </a:solidFill>
                <a:latin typeface="Cambria" pitchFamily="18" charset="0"/>
              </a:rPr>
              <a:t>реда</a:t>
            </a:r>
            <a:r>
              <a:rPr lang="ru-RU" sz="3200" b="1" dirty="0" smtClean="0">
                <a:solidFill>
                  <a:srgbClr val="760000"/>
                </a:solidFill>
                <a:latin typeface="Cambria" pitchFamily="18" charset="0"/>
              </a:rPr>
              <a:t>,  стимулирующая </a:t>
            </a:r>
            <a:r>
              <a:rPr lang="ru-RU" sz="3200" b="1" dirty="0">
                <a:solidFill>
                  <a:srgbClr val="760000"/>
                </a:solidFill>
                <a:latin typeface="Cambria" pitchFamily="18" charset="0"/>
              </a:rPr>
              <a:t>детей расширять границы </a:t>
            </a:r>
            <a:r>
              <a:rPr lang="ru-RU" sz="3200" b="1" dirty="0" smtClean="0">
                <a:solidFill>
                  <a:srgbClr val="760000"/>
                </a:solidFill>
                <a:latin typeface="Cambria" pitchFamily="18" charset="0"/>
              </a:rPr>
              <a:t>познания</a:t>
            </a:r>
            <a:endParaRPr lang="ru-RU" sz="3200" dirty="0">
              <a:solidFill>
                <a:srgbClr val="760000"/>
              </a:solidFill>
              <a:latin typeface="Cambr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7112" y="2204864"/>
            <a:ext cx="4906888" cy="327322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rgbClr val="002060"/>
                </a:solidFill>
                <a:latin typeface="Cambria" pitchFamily="18" charset="0"/>
              </a:rPr>
              <a:t>C</a:t>
            </a:r>
            <a:r>
              <a:rPr lang="ru-RU" dirty="0" err="1" smtClean="0">
                <a:solidFill>
                  <a:srgbClr val="002060"/>
                </a:solidFill>
                <a:latin typeface="Cambria" pitchFamily="18" charset="0"/>
              </a:rPr>
              <a:t>оздание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 исследовательской среды</a:t>
            </a:r>
          </a:p>
          <a:p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Предоставление задач «открытого» типа</a:t>
            </a:r>
          </a:p>
          <a:p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Фокус на процессах, а не только на продуктах работы</a:t>
            </a:r>
          </a:p>
          <a:p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Мотивация решать задачу несколькими способами</a:t>
            </a:r>
            <a:endParaRPr lang="ru-RU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132856"/>
            <a:ext cx="3275527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966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41763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60000"/>
                </a:solidFill>
                <a:latin typeface="Cambria" pitchFamily="18" charset="0"/>
              </a:rPr>
              <a:t>Развитие чувства доверия, привязанности и индивидуальных отношений</a:t>
            </a:r>
            <a:endParaRPr lang="ru-RU" sz="3600" b="1" dirty="0">
              <a:solidFill>
                <a:srgbClr val="760000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Учет и удовлетворение потребностей каждого ребенка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Поддержка детей с социально-эмоциональными проблемами и проблемами с обучением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Использование «активного выслушивания» при разговоре с детьми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Ценность уникальности каждого ребенка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48478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60000"/>
                </a:solidFill>
                <a:latin typeface="Cambria" pitchFamily="18" charset="0"/>
              </a:rPr>
              <a:t>Физическая среда- привлекательная, безопасная, инклюзивная, стимулирующая</a:t>
            </a:r>
            <a:endParaRPr lang="ru-RU" sz="3200" b="1" dirty="0">
              <a:solidFill>
                <a:srgbClr val="760000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07904" y="1600200"/>
            <a:ext cx="5256584" cy="4525963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Высококачественные материалы, оборудование и мебель, соответствующие возрасту и развитию детей, хорошего качества и физически безопасные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Возможность видеть детей все время или быть уверенным в том, что их видит воспитатель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Гарантированная  безопасность детей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Предоставление  материалов,  способствующих развитию здоровых привычек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Среда, в которой, все дети будут чувствовать себя в безопасности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3751098" cy="3517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760000"/>
                </a:solidFill>
                <a:latin typeface="Cambria" pitchFamily="18" charset="0"/>
              </a:rPr>
              <a:t>Среда, привлекательная и комфортная для разнообразной деятельности детей</a:t>
            </a:r>
            <a:endParaRPr lang="ru-RU" sz="3600" b="1" dirty="0">
              <a:solidFill>
                <a:srgbClr val="760000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91880" y="1600200"/>
            <a:ext cx="5194920" cy="45259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</a:rPr>
              <a:t>Возможность детям самостоятельно выбирать материалы и самим убирать их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</a:rPr>
              <a:t>Возможность поддерживать чистоту и порядок в группе, но при этом побуждающая заниматься искусством, естествознанием и другими исследовательскими занятиями, создающими определенный беспорядок; Возможность размещать фотографии детей и их семей, рисунки детей, их художественные работы  на уровне глаз детей.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</a:rPr>
              <a:t>Возможность обновления среды в соответствии с текущими интересами и проектами детей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</a:rPr>
              <a:t>Включение в среду предметов домашнего обихода (большие напольные подушки, растения)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</a:rPr>
              <a:t>Наличие места как для спокойных, так и для активных занятий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3312368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760000"/>
                </a:solidFill>
                <a:latin typeface="Cambria" pitchFamily="18" charset="0"/>
              </a:rPr>
              <a:t>Наличие в среде развивающих </a:t>
            </a:r>
            <a:br>
              <a:rPr lang="ru-RU" sz="3200" b="1" dirty="0" smtClean="0">
                <a:solidFill>
                  <a:srgbClr val="760000"/>
                </a:solidFill>
                <a:latin typeface="Cambria" pitchFamily="18" charset="0"/>
              </a:rPr>
            </a:br>
            <a:r>
              <a:rPr lang="ru-RU" sz="3200" b="1" dirty="0" smtClean="0">
                <a:solidFill>
                  <a:srgbClr val="760000"/>
                </a:solidFill>
                <a:latin typeface="Cambria" pitchFamily="18" charset="0"/>
              </a:rPr>
              <a:t>и образовательных центров деятельности</a:t>
            </a:r>
            <a:endParaRPr lang="ru-RU" sz="3200" b="1" dirty="0">
              <a:solidFill>
                <a:srgbClr val="760000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99384" y="1700808"/>
            <a:ext cx="5544616" cy="4525963"/>
          </a:xfrm>
        </p:spPr>
        <p:txBody>
          <a:bodyPr>
            <a:normAutofit fontScale="85000" lnSpcReduction="20000"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Возможность обновления материалов в центрах, отражающих интересы детей, темы или проекты, над которыми  они сейчас работают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Наличие в центрах материалов «открытого типа», которые  можно исследовать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Вовлечение детей в проектирование материалов, которые будут помещены в центры занятий</a:t>
            </a:r>
            <a:endParaRPr lang="en-US" sz="2800" dirty="0" smtClean="0">
              <a:solidFill>
                <a:srgbClr val="002060"/>
              </a:solidFill>
              <a:latin typeface="Cambria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Возможность организации помещения, чтобы дети могли пользоваться им самостоятельно</a:t>
            </a:r>
            <a:endParaRPr lang="ru-RU" sz="2800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0808"/>
            <a:ext cx="3024335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435280" cy="1417638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Cambria" pitchFamily="18" charset="0"/>
              </a:rPr>
              <a:t/>
            </a:r>
            <a:br>
              <a:rPr lang="ru-RU" sz="2800" dirty="0" smtClean="0">
                <a:latin typeface="Cambria" pitchFamily="18" charset="0"/>
              </a:rPr>
            </a:br>
            <a:r>
              <a:rPr lang="ru-RU" sz="2800" b="1" dirty="0" smtClean="0">
                <a:solidFill>
                  <a:srgbClr val="760000"/>
                </a:solidFill>
                <a:latin typeface="Cambria" pitchFamily="18" charset="0"/>
              </a:rPr>
              <a:t>Наличие в среде оборудования и материалов, побуждающих детей исследовать, играть и учиться</a:t>
            </a:r>
            <a:r>
              <a:rPr lang="ru-RU" sz="2800" dirty="0" smtClean="0">
                <a:latin typeface="Cambria" pitchFamily="18" charset="0"/>
              </a:rPr>
              <a:t/>
            </a:r>
            <a:br>
              <a:rPr lang="ru-RU" sz="2800" dirty="0" smtClean="0">
                <a:latin typeface="Cambria" pitchFamily="18" charset="0"/>
              </a:rPr>
            </a:br>
            <a:endParaRPr lang="ru-RU" sz="2800" dirty="0"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3888" y="1600200"/>
            <a:ext cx="5122912" cy="4525963"/>
          </a:xfrm>
        </p:spPr>
        <p:txBody>
          <a:bodyPr>
            <a:normAutofit fontScale="70000" lnSpcReduction="20000"/>
          </a:bodyPr>
          <a:lstStyle/>
          <a:p>
            <a:r>
              <a:rPr lang="ru-RU" sz="2600" dirty="0" smtClean="0">
                <a:solidFill>
                  <a:srgbClr val="002060"/>
                </a:solidFill>
                <a:latin typeface="Cambria" pitchFamily="18" charset="0"/>
              </a:rPr>
              <a:t>Доступность материалов:  возможность легко достать, а затем убрать на место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Cambria" pitchFamily="18" charset="0"/>
              </a:rPr>
              <a:t>Наличие разнообразных материалов (структурированных и неструктурированных), соответствующих интересам, опыту, стилям обучения и уровню развития каждого ребенка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Cambria" pitchFamily="18" charset="0"/>
              </a:rPr>
              <a:t>Возможность обновлять предлагаемые детям материалы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Cambria" pitchFamily="18" charset="0"/>
              </a:rPr>
              <a:t>Возможность создания материалов совместно с детьми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Cambria" pitchFamily="18" charset="0"/>
              </a:rPr>
              <a:t>Наличие </a:t>
            </a:r>
            <a:r>
              <a:rPr lang="ru-RU" sz="2600" dirty="0" err="1" smtClean="0">
                <a:solidFill>
                  <a:srgbClr val="002060"/>
                </a:solidFill>
                <a:latin typeface="Cambria" pitchFamily="18" charset="0"/>
              </a:rPr>
              <a:t>межпредметных</a:t>
            </a:r>
            <a:r>
              <a:rPr lang="ru-RU" sz="2600" dirty="0" smtClean="0">
                <a:solidFill>
                  <a:srgbClr val="002060"/>
                </a:solidFill>
                <a:latin typeface="Cambria" pitchFamily="18" charset="0"/>
              </a:rPr>
              <a:t> материалов (например, в центре математики можно поместить истории о великих математиках, задачи в письменном виде, блоки (кубики) и т.п.)</a:t>
            </a:r>
          </a:p>
          <a:p>
            <a:endParaRPr lang="ru-RU" sz="1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44824"/>
            <a:ext cx="341987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3A84B9-C84A-4A48-A749-8300649511FA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196" name="Прямоугольник 7"/>
          <p:cNvSpPr>
            <a:spLocks noChangeArrowheads="1"/>
          </p:cNvSpPr>
          <p:nvPr/>
        </p:nvSpPr>
        <p:spPr bwMode="auto">
          <a:xfrm>
            <a:off x="395288" y="0"/>
            <a:ext cx="85328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600" b="1" dirty="0" err="1">
                <a:solidFill>
                  <a:srgbClr val="8E0000"/>
                </a:solidFill>
                <a:latin typeface="Cambria" pitchFamily="18" charset="0"/>
                <a:cs typeface="Times New Roman" pitchFamily="18" charset="0"/>
              </a:rPr>
              <a:t>Социокультурная</a:t>
            </a:r>
            <a:r>
              <a:rPr lang="ru-RU" altLang="ru-RU" sz="3600" b="1" dirty="0">
                <a:solidFill>
                  <a:srgbClr val="8E0000"/>
                </a:solidFill>
                <a:latin typeface="Cambria" pitchFamily="18" charset="0"/>
                <a:cs typeface="Times New Roman" pitchFamily="18" charset="0"/>
              </a:rPr>
              <a:t> образовательная</a:t>
            </a:r>
            <a:endParaRPr lang="en-US" altLang="ru-RU" sz="3600" b="1" dirty="0">
              <a:solidFill>
                <a:srgbClr val="8E0000"/>
              </a:solidFill>
              <a:latin typeface="Cambria" pitchFamily="18" charset="0"/>
              <a:cs typeface="Times New Roman" pitchFamily="18" charset="0"/>
            </a:endParaRPr>
          </a:p>
          <a:p>
            <a:pPr algn="ctr"/>
            <a:r>
              <a:rPr lang="ru-RU" altLang="ru-RU" sz="3600" b="1" dirty="0">
                <a:solidFill>
                  <a:srgbClr val="8E0000"/>
                </a:solidFill>
                <a:latin typeface="Cambria" pitchFamily="18" charset="0"/>
                <a:cs typeface="Times New Roman" pitchFamily="18" charset="0"/>
              </a:rPr>
              <a:t> среда</a:t>
            </a:r>
          </a:p>
        </p:txBody>
      </p: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5068887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реализует запрос семьи, общества и государства по формированию человеческого потенциала страны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обеспечивает равные условия и права граждан на получение образования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удовлетворяет индивидуальные и персонализированные образовательные запросы личности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обеспечивает социальную защиту и психолого-педагогическую поддержку личности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обеспечивает свободу выбора уровней и способов получения образования и личностного развития</a:t>
            </a:r>
          </a:p>
          <a:p>
            <a:pPr eaLnBrk="1" hangingPunct="1">
              <a:buFont typeface="Arial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3100" b="1" dirty="0" smtClean="0">
                <a:solidFill>
                  <a:srgbClr val="760000"/>
                </a:solidFill>
                <a:latin typeface="Cambria" pitchFamily="18" charset="0"/>
              </a:rPr>
              <a:t>Среда, побуждающая детей участвовать в ее </a:t>
            </a:r>
            <a:r>
              <a:rPr lang="ru-RU" sz="3100" b="1" i="1" dirty="0" smtClean="0">
                <a:solidFill>
                  <a:srgbClr val="760000"/>
                </a:solidFill>
                <a:latin typeface="Cambria" pitchFamily="18" charset="0"/>
              </a:rPr>
              <a:t>планировании, организации и поддержании</a:t>
            </a:r>
            <a:r>
              <a:rPr lang="ru-RU" sz="2700" dirty="0" smtClean="0">
                <a:solidFill>
                  <a:srgbClr val="760000"/>
                </a:solidFill>
                <a:latin typeface="Cambria" pitchFamily="18" charset="0"/>
              </a:rPr>
              <a:t/>
            </a:r>
            <a:br>
              <a:rPr lang="ru-RU" sz="2700" dirty="0" smtClean="0">
                <a:solidFill>
                  <a:srgbClr val="760000"/>
                </a:solidFill>
                <a:latin typeface="Cambria" pitchFamily="18" charset="0"/>
              </a:rPr>
            </a:br>
            <a:r>
              <a:rPr lang="ru-RU" dirty="0" smtClean="0">
                <a:solidFill>
                  <a:srgbClr val="760000"/>
                </a:solidFill>
                <a:latin typeface="Cambria" pitchFamily="18" charset="0"/>
              </a:rPr>
              <a:t/>
            </a:r>
            <a:br>
              <a:rPr lang="ru-RU" dirty="0" smtClean="0">
                <a:solidFill>
                  <a:srgbClr val="760000"/>
                </a:solidFill>
                <a:latin typeface="Cambria" pitchFamily="18" charset="0"/>
              </a:rPr>
            </a:br>
            <a:endParaRPr lang="ru-RU" dirty="0">
              <a:solidFill>
                <a:srgbClr val="760000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</a:rPr>
              <a:t>Возможность приносить и хранить вещи из дома или с улицы, чтобы оснащать центры занятий</a:t>
            </a:r>
          </a:p>
          <a:p>
            <a:endParaRPr lang="ru-RU" sz="16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564904"/>
            <a:ext cx="3943350" cy="3303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301006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760000"/>
                </a:solidFill>
                <a:latin typeface="Cambria" pitchFamily="18" charset="0"/>
              </a:rPr>
              <a:t/>
            </a:r>
            <a:br>
              <a:rPr lang="ru-RU" sz="3100" b="1" dirty="0" smtClean="0">
                <a:solidFill>
                  <a:srgbClr val="760000"/>
                </a:solidFill>
                <a:latin typeface="Cambria" pitchFamily="18" charset="0"/>
              </a:rPr>
            </a:br>
            <a:r>
              <a:rPr lang="ru-RU" sz="3100" b="1" dirty="0" smtClean="0">
                <a:solidFill>
                  <a:srgbClr val="760000"/>
                </a:solidFill>
                <a:latin typeface="Cambria" pitchFamily="18" charset="0"/>
              </a:rPr>
              <a:t>Среда, способствующая развитию у детей чувства сообщества</a:t>
            </a:r>
            <a:r>
              <a:rPr lang="ru-RU" b="1" dirty="0" smtClean="0">
                <a:solidFill>
                  <a:srgbClr val="760000"/>
                </a:solidFill>
                <a:latin typeface="Cambria" pitchFamily="18" charset="0"/>
              </a:rPr>
              <a:t/>
            </a:r>
            <a:br>
              <a:rPr lang="ru-RU" b="1" dirty="0" smtClean="0">
                <a:solidFill>
                  <a:srgbClr val="760000"/>
                </a:solidFill>
                <a:latin typeface="Cambria" pitchFamily="18" charset="0"/>
              </a:rPr>
            </a:br>
            <a:endParaRPr lang="ru-RU" b="1" dirty="0">
              <a:solidFill>
                <a:srgbClr val="760000"/>
              </a:solidFill>
              <a:latin typeface="Cambria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759781" y="776723"/>
            <a:ext cx="3528392" cy="6240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Заголовок 1"/>
          <p:cNvSpPr>
            <a:spLocks noGrp="1"/>
          </p:cNvSpPr>
          <p:nvPr>
            <p:ph type="title"/>
          </p:nvPr>
        </p:nvSpPr>
        <p:spPr>
          <a:xfrm>
            <a:off x="161925" y="446088"/>
            <a:ext cx="8982075" cy="12547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solidFill>
                  <a:srgbClr val="760000"/>
                </a:solidFill>
                <a:latin typeface="Cambria" pitchFamily="18" charset="0"/>
              </a:rPr>
              <a:t>Социокультурная</a:t>
            </a:r>
            <a:r>
              <a:rPr lang="ru-RU" b="1" dirty="0" smtClean="0">
                <a:solidFill>
                  <a:srgbClr val="760000"/>
                </a:solidFill>
                <a:latin typeface="Cambria" pitchFamily="18" charset="0"/>
              </a:rPr>
              <a:t> образовательная среда детского сада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844824"/>
            <a:ext cx="8330505" cy="4322614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107950" indent="0">
              <a:buFontTx/>
              <a:buNone/>
              <a:defRPr/>
            </a:pPr>
            <a:r>
              <a:rPr lang="ru-RU" b="1" dirty="0" smtClean="0">
                <a:solidFill>
                  <a:srgbClr val="0000FF"/>
                </a:solidFill>
                <a:latin typeface="Cambria" pitchFamily="18" charset="0"/>
              </a:rPr>
              <a:t>    </a:t>
            </a:r>
            <a:r>
              <a:rPr lang="ru-RU" sz="3000" b="1" dirty="0" smtClean="0">
                <a:solidFill>
                  <a:srgbClr val="760000"/>
                </a:solidFill>
                <a:latin typeface="Cambria" pitchFamily="18" charset="0"/>
              </a:rPr>
              <a:t>Обеспечивает:</a:t>
            </a:r>
          </a:p>
          <a:p>
            <a:pPr marL="450850">
              <a:buClr>
                <a:srgbClr val="002060"/>
              </a:buClr>
              <a:defRPr/>
            </a:pP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содержательную, методическую, технологическую целостность образовательного процесса</a:t>
            </a:r>
          </a:p>
          <a:p>
            <a:pPr marL="450850">
              <a:buClr>
                <a:srgbClr val="002060"/>
              </a:buClr>
              <a:defRPr/>
            </a:pP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эффективную реализацию ФГОС (планирование образовательного процесса и его ресурсного обеспечения, мониторинг)</a:t>
            </a:r>
          </a:p>
          <a:p>
            <a:pPr marL="450850">
              <a:buClr>
                <a:srgbClr val="002060"/>
              </a:buClr>
              <a:defRPr/>
            </a:pP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сетевое взаимодействие участников образовательного процесса</a:t>
            </a:r>
          </a:p>
          <a:p>
            <a:pPr marL="450850">
              <a:buClr>
                <a:srgbClr val="002060"/>
              </a:buClr>
              <a:defRPr/>
            </a:pP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сетевое взаимодействие детского сада с другими организациями социальной сферы </a:t>
            </a:r>
          </a:p>
          <a:p>
            <a:pPr marL="450850">
              <a:buClr>
                <a:srgbClr val="002060"/>
              </a:buClr>
              <a:defRPr/>
            </a:pP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поддержку деятельности педагога </a:t>
            </a:r>
            <a:endParaRPr lang="ru-RU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42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20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4000" b="1" dirty="0" smtClean="0">
                <a:solidFill>
                  <a:srgbClr val="960000"/>
                </a:solidFill>
                <a:latin typeface="Cambria" pitchFamily="18" charset="0"/>
                <a:cs typeface="Times New Roman" pitchFamily="18" charset="0"/>
              </a:rPr>
              <a:t>Системные изменения:</a:t>
            </a:r>
            <a:br>
              <a:rPr lang="ru-RU" altLang="ru-RU" sz="4000" b="1" dirty="0" smtClean="0">
                <a:solidFill>
                  <a:srgbClr val="960000"/>
                </a:solidFill>
                <a:latin typeface="Cambria" pitchFamily="18" charset="0"/>
                <a:cs typeface="Times New Roman" pitchFamily="18" charset="0"/>
              </a:rPr>
            </a:br>
            <a:r>
              <a:rPr lang="ru-RU" altLang="ru-RU" sz="4000" b="1" dirty="0" smtClean="0">
                <a:solidFill>
                  <a:srgbClr val="960000"/>
                </a:solidFill>
                <a:latin typeface="Cambria" pitchFamily="18" charset="0"/>
                <a:cs typeface="Times New Roman" pitchFamily="18" charset="0"/>
              </a:rPr>
              <a:t> дошкольное образование</a:t>
            </a:r>
            <a:endParaRPr lang="ru-RU" altLang="ru-RU" sz="4000" dirty="0" smtClean="0">
              <a:solidFill>
                <a:srgbClr val="96000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400465-E509-4AA8-9025-C87C9F746A93}" type="slidenum">
              <a:rPr lang="ru-RU" smtClean="0"/>
              <a:pPr>
                <a:defRPr/>
              </a:pPr>
              <a:t>43</a:t>
            </a:fld>
            <a:endParaRPr lang="ru-RU"/>
          </a:p>
        </p:txBody>
      </p:sp>
      <p:sp>
        <p:nvSpPr>
          <p:cNvPr id="25605" name="Текст 2"/>
          <p:cNvSpPr>
            <a:spLocks noGrp="1"/>
          </p:cNvSpPr>
          <p:nvPr>
            <p:ph idx="1"/>
          </p:nvPr>
        </p:nvSpPr>
        <p:spPr>
          <a:xfrm>
            <a:off x="250825" y="1628775"/>
            <a:ext cx="8569647" cy="4525963"/>
          </a:xfrm>
        </p:spPr>
        <p:txBody>
          <a:bodyPr/>
          <a:lstStyle/>
          <a:p>
            <a:pPr algn="ctr" eaLnBrk="1" hangingPunct="1">
              <a:buFont typeface="Arial" pitchFamily="34" charset="0"/>
              <a:buNone/>
            </a:pPr>
            <a:r>
              <a:rPr lang="ru-RU" altLang="ru-RU" sz="2000" b="1" dirty="0" smtClean="0">
                <a:latin typeface="Cambria" pitchFamily="18" charset="0"/>
                <a:cs typeface="Times New Roman" pitchFamily="18" charset="0"/>
              </a:rPr>
              <a:t>2013</a:t>
            </a:r>
            <a:r>
              <a:rPr lang="en-US" altLang="ru-RU" sz="2000" b="1" dirty="0" smtClean="0">
                <a:latin typeface="Cambria" pitchFamily="18" charset="0"/>
                <a:cs typeface="Times New Roman" pitchFamily="18" charset="0"/>
              </a:rPr>
              <a:t> </a:t>
            </a:r>
            <a:r>
              <a:rPr lang="ru-RU" altLang="ru-RU" sz="2000" b="1" dirty="0" smtClean="0">
                <a:latin typeface="Cambria" pitchFamily="18" charset="0"/>
                <a:cs typeface="Times New Roman" pitchFamily="18" charset="0"/>
              </a:rPr>
              <a:t>г.</a:t>
            </a:r>
            <a:r>
              <a:rPr lang="en-US" altLang="ru-RU" sz="2000" b="1" dirty="0" smtClean="0">
                <a:latin typeface="Cambria" pitchFamily="18" charset="0"/>
                <a:cs typeface="Times New Roman" pitchFamily="18" charset="0"/>
              </a:rPr>
              <a:t>                                                                </a:t>
            </a:r>
            <a:r>
              <a:rPr lang="ru-RU" altLang="ru-RU" sz="2000" b="1" dirty="0" smtClean="0">
                <a:latin typeface="Cambria" pitchFamily="18" charset="0"/>
                <a:cs typeface="Times New Roman" pitchFamily="18" charset="0"/>
              </a:rPr>
              <a:t>2018 г.</a:t>
            </a:r>
          </a:p>
          <a:p>
            <a:pPr eaLnBrk="1" hangingPunct="1">
              <a:buFont typeface="Arial" pitchFamily="34" charset="0"/>
              <a:buNone/>
            </a:pPr>
            <a:endParaRPr lang="ru-RU" altLang="ru-RU" sz="2400" dirty="0" smtClean="0"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250825" y="2205038"/>
            <a:ext cx="4040188" cy="3951287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Ведущей является </a:t>
            </a: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Учебно-дисциплинарная </a:t>
            </a: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модель»</a:t>
            </a:r>
            <a:r>
              <a:rPr lang="en-US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ориентирована </a:t>
            </a:r>
            <a:r>
              <a:rPr lang="ru-RU" sz="20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на подготовку к школе с акцентом на академическую составляющую методологии и программ, основана на требованиях к результатам, которые демонстрируют дети</a:t>
            </a: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25607" name="Объект 5"/>
          <p:cNvSpPr txBox="1">
            <a:spLocks/>
          </p:cNvSpPr>
          <p:nvPr/>
        </p:nvSpPr>
        <p:spPr bwMode="auto">
          <a:xfrm>
            <a:off x="4645025" y="2174875"/>
            <a:ext cx="4319588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ru-RU" altLang="ru-RU" sz="20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Ведущей является  </a:t>
            </a:r>
            <a:r>
              <a:rPr lang="ru-RU" alt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«</a:t>
            </a:r>
            <a:r>
              <a:rPr lang="ru-RU" altLang="ru-RU" sz="20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Личностно-ориентированная модель</a:t>
            </a:r>
            <a:r>
              <a:rPr lang="ru-RU" alt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» </a:t>
            </a:r>
            <a:r>
              <a:rPr lang="ru-RU" altLang="ru-RU" sz="20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направлена на личностно-ориентированный, персонализированный педагогический подход, основана на требованиях к </a:t>
            </a:r>
            <a:r>
              <a:rPr lang="ru-RU" altLang="ru-RU" sz="2000" dirty="0" err="1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социокультурной</a:t>
            </a:r>
            <a:r>
              <a:rPr lang="ru-RU" altLang="ru-RU" sz="20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образовательной среде дошкольной образовательной организации, обеспечивающих достижение образовательных результатов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4000" b="1" dirty="0" smtClean="0">
                <a:solidFill>
                  <a:srgbClr val="960000"/>
                </a:solidFill>
                <a:latin typeface="Cambria" pitchFamily="18" charset="0"/>
                <a:cs typeface="Times New Roman" pitchFamily="18" charset="0"/>
              </a:rPr>
              <a:t>Системные изменения: </a:t>
            </a:r>
            <a:br>
              <a:rPr lang="ru-RU" altLang="ru-RU" sz="4000" b="1" dirty="0" smtClean="0">
                <a:solidFill>
                  <a:srgbClr val="960000"/>
                </a:solidFill>
                <a:latin typeface="Cambria" pitchFamily="18" charset="0"/>
                <a:cs typeface="Times New Roman" pitchFamily="18" charset="0"/>
              </a:rPr>
            </a:br>
            <a:r>
              <a:rPr lang="ru-RU" altLang="ru-RU" sz="4000" b="1" dirty="0" smtClean="0">
                <a:solidFill>
                  <a:srgbClr val="960000"/>
                </a:solidFill>
                <a:latin typeface="Cambria" pitchFamily="18" charset="0"/>
                <a:cs typeface="Times New Roman" pitchFamily="18" charset="0"/>
              </a:rPr>
              <a:t>детский сад</a:t>
            </a:r>
            <a:endParaRPr lang="ru-RU" altLang="ru-RU" sz="4000" dirty="0" smtClean="0">
              <a:solidFill>
                <a:srgbClr val="96000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B5AE89-E0F0-42E6-9226-075CAC758C05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  <p:sp>
        <p:nvSpPr>
          <p:cNvPr id="26629" name="Текст 2"/>
          <p:cNvSpPr>
            <a:spLocks noGrp="1"/>
          </p:cNvSpPr>
          <p:nvPr>
            <p:ph idx="1"/>
          </p:nvPr>
        </p:nvSpPr>
        <p:spPr>
          <a:xfrm>
            <a:off x="914400" y="1557338"/>
            <a:ext cx="8229600" cy="4525962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                2013 г.</a:t>
            </a:r>
          </a:p>
        </p:txBody>
      </p:sp>
      <p:sp>
        <p:nvSpPr>
          <p:cNvPr id="26630" name="Текст 4"/>
          <p:cNvSpPr txBox="1">
            <a:spLocks/>
          </p:cNvSpPr>
          <p:nvPr/>
        </p:nvSpPr>
        <p:spPr bwMode="auto">
          <a:xfrm>
            <a:off x="5868144" y="1557338"/>
            <a:ext cx="3682256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 г.</a:t>
            </a:r>
            <a:endParaRPr lang="ru-RU" alt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323850" y="2133600"/>
            <a:ext cx="4040188" cy="43195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Ориентирован 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на обучение детей конкретным предметным знаниям в традиционной академической 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модели</a:t>
            </a:r>
            <a:endParaRPr lang="en-US" dirty="0" smtClean="0">
              <a:solidFill>
                <a:srgbClr val="002060"/>
              </a:solidFill>
              <a:latin typeface="Cambria" pitchFamily="18" charset="0"/>
              <a:cs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Ориентирован 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на начальное формирование предметных навыков: чтение, письмо, счет</a:t>
            </a: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Ориентирован 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на обеспечение физического и психического развития детей </a:t>
            </a: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Ориентирован 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на обеспечение творческого развития детей</a:t>
            </a: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Обеспечивает 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уход и присмотр за детьми</a:t>
            </a:r>
          </a:p>
          <a:p>
            <a:pPr algn="just">
              <a:spcBef>
                <a:spcPct val="20000"/>
              </a:spcBef>
              <a:buFont typeface="Arial" charset="0"/>
              <a:buNone/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9" name="Объект 5"/>
          <p:cNvSpPr txBox="1">
            <a:spLocks/>
          </p:cNvSpPr>
          <p:nvPr/>
        </p:nvSpPr>
        <p:spPr>
          <a:xfrm>
            <a:off x="4645025" y="2174875"/>
            <a:ext cx="4041775" cy="4683125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19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Ориентирован </a:t>
            </a:r>
            <a:r>
              <a:rPr lang="ru-RU" sz="19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на организацию учебно-воспитательного процесса и формирование предметных навыков в развивающей </a:t>
            </a:r>
            <a:r>
              <a:rPr lang="ru-RU" sz="1900" dirty="0" err="1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социокультурной</a:t>
            </a:r>
            <a:r>
              <a:rPr lang="ru-RU" sz="19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образовательной	 среде</a:t>
            </a: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19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Ориентирован </a:t>
            </a:r>
            <a:r>
              <a:rPr lang="ru-RU" sz="19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на формирование </a:t>
            </a:r>
            <a:r>
              <a:rPr lang="ru-RU" sz="1900" dirty="0" err="1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метапредметных</a:t>
            </a:r>
            <a:r>
              <a:rPr lang="ru-RU" sz="19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навыков и универсальных учебных действий</a:t>
            </a: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19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Ориентирован </a:t>
            </a:r>
            <a:r>
              <a:rPr lang="ru-RU" sz="19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на формирование личностных навыков: </a:t>
            </a:r>
            <a:r>
              <a:rPr lang="ru-RU" sz="1900" dirty="0" err="1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креативность</a:t>
            </a:r>
            <a:r>
              <a:rPr lang="ru-RU" sz="19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, коммуникация, </a:t>
            </a:r>
            <a:r>
              <a:rPr lang="ru-RU" sz="19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ответственность, уверенность </a:t>
            </a:r>
            <a:r>
              <a:rPr lang="ru-RU" sz="19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в себе, инициативность, способность к </a:t>
            </a:r>
            <a:r>
              <a:rPr lang="ru-RU" sz="1900" dirty="0" err="1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саморефлексии</a:t>
            </a:r>
            <a:r>
              <a:rPr lang="ru-RU" sz="19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и оценке собственного прогресса и др.</a:t>
            </a: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19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Обеспечивает </a:t>
            </a:r>
            <a:r>
              <a:rPr lang="ru-RU" sz="19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формирование мотивации к познанию и творческой деятельности</a:t>
            </a: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19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Обеспечивает </a:t>
            </a:r>
            <a:r>
              <a:rPr lang="ru-RU" sz="19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полноценную информационную поддержку родителей: помогают оценить социальную компетентность ребенка, формируют реалистичные ожидания по отношению к ребенку, помогают  в познании мира ребенка и др.</a:t>
            </a: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19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Ориентирован </a:t>
            </a:r>
            <a:r>
              <a:rPr lang="ru-RU" sz="19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на сотрудничество с родителями в целях обеспечения детей лучшими образовательными возможностями</a:t>
            </a:r>
          </a:p>
          <a:p>
            <a:pPr algn="just">
              <a:spcBef>
                <a:spcPct val="20000"/>
              </a:spcBef>
              <a:buFont typeface="Arial" charset="0"/>
              <a:buNone/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4000" b="1" dirty="0" smtClean="0">
                <a:solidFill>
                  <a:srgbClr val="960000"/>
                </a:solidFill>
                <a:latin typeface="Times New Roman" pitchFamily="18" charset="0"/>
                <a:cs typeface="Times New Roman" pitchFamily="18" charset="0"/>
              </a:rPr>
              <a:t>Системные изменения: дошкольник</a:t>
            </a:r>
            <a:endParaRPr lang="ru-RU" altLang="ru-RU" sz="4000" dirty="0" smtClean="0">
              <a:solidFill>
                <a:srgbClr val="96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B724B4-4604-4A58-995C-62CD17052216}" type="slidenum">
              <a:rPr lang="ru-RU" smtClean="0"/>
              <a:pPr>
                <a:defRPr/>
              </a:pPr>
              <a:t>45</a:t>
            </a:fld>
            <a:endParaRPr lang="ru-RU"/>
          </a:p>
        </p:txBody>
      </p:sp>
      <p:sp>
        <p:nvSpPr>
          <p:cNvPr id="27653" name="Текс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pitchFamily="34" charset="0"/>
              <a:buNone/>
            </a:pPr>
            <a:endParaRPr lang="ru-RU" alt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4" name="Текст 4"/>
          <p:cNvSpPr txBox="1">
            <a:spLocks/>
          </p:cNvSpPr>
          <p:nvPr/>
        </p:nvSpPr>
        <p:spPr bwMode="auto">
          <a:xfrm>
            <a:off x="5102225" y="1628800"/>
            <a:ext cx="4041775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altLang="ru-RU" sz="20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2018 г. </a:t>
            </a:r>
            <a:endParaRPr lang="ru-RU" altLang="ru-RU" sz="2000" b="1" dirty="0">
              <a:solidFill>
                <a:srgbClr val="00206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467544" y="1628800"/>
            <a:ext cx="4040188" cy="3485704"/>
          </a:xfrm>
          <a:prstGeom prst="rect">
            <a:avLst/>
          </a:prstGeom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2013 г.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Ключевые 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навыки: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Интеллектуальное </a:t>
            </a:r>
            <a:r>
              <a:rPr lang="ru-RU" sz="20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развитие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Грамотность</a:t>
            </a:r>
            <a:endParaRPr lang="ru-RU" sz="2000" dirty="0">
              <a:solidFill>
                <a:srgbClr val="002060"/>
              </a:solidFill>
              <a:latin typeface="Cambria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Счет</a:t>
            </a:r>
            <a:endParaRPr lang="ru-RU" sz="2000" dirty="0">
              <a:solidFill>
                <a:srgbClr val="002060"/>
              </a:solidFill>
              <a:latin typeface="Cambria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Предметные </a:t>
            </a:r>
            <a:r>
              <a:rPr lang="ru-RU" sz="20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знания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Краткосрочные результаты</a:t>
            </a: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27656" name="Объект 5"/>
          <p:cNvSpPr txBox="1">
            <a:spLocks/>
          </p:cNvSpPr>
          <p:nvPr/>
        </p:nvSpPr>
        <p:spPr bwMode="auto">
          <a:xfrm>
            <a:off x="4645025" y="2174875"/>
            <a:ext cx="4041775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altLang="ru-RU" sz="2000" b="1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Ключевые</a:t>
            </a:r>
            <a:r>
              <a:rPr lang="ru-RU" altLang="ru-RU" sz="20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навыки: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ru-RU" alt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Интеллектуальное </a:t>
            </a:r>
            <a:r>
              <a:rPr lang="ru-RU" altLang="ru-RU" sz="20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развитие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ru-RU" alt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Мотивация </a:t>
            </a:r>
            <a:r>
              <a:rPr lang="ru-RU" altLang="ru-RU" sz="20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к обучению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ru-RU" altLang="ru-RU" sz="2000" dirty="0" err="1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Креативность</a:t>
            </a:r>
            <a:r>
              <a:rPr lang="ru-RU" alt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</a:t>
            </a:r>
            <a:endParaRPr lang="ru-RU" altLang="ru-RU" sz="2000" dirty="0">
              <a:solidFill>
                <a:srgbClr val="002060"/>
              </a:solidFill>
              <a:latin typeface="Cambria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ru-RU" alt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Самостоятельность</a:t>
            </a:r>
            <a:endParaRPr lang="ru-RU" altLang="ru-RU" sz="2000" dirty="0">
              <a:solidFill>
                <a:srgbClr val="002060"/>
              </a:solidFill>
              <a:latin typeface="Cambria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ru-RU" alt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Уверенность </a:t>
            </a:r>
            <a:r>
              <a:rPr lang="ru-RU" altLang="ru-RU" sz="20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в себе</a:t>
            </a:r>
            <a:endParaRPr lang="en-US" altLang="ru-RU" sz="2000" dirty="0">
              <a:solidFill>
                <a:srgbClr val="002060"/>
              </a:solidFill>
              <a:latin typeface="Cambria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ru-RU" alt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Общие </a:t>
            </a:r>
            <a:r>
              <a:rPr lang="ru-RU" altLang="ru-RU" sz="20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знания и навыки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ru-RU" altLang="ru-RU" sz="20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Инициативность </a:t>
            </a:r>
            <a:endParaRPr lang="ru-RU" altLang="ru-RU" sz="2000" dirty="0">
              <a:solidFill>
                <a:srgbClr val="002060"/>
              </a:solidFill>
              <a:latin typeface="Cambria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ru-RU" altLang="ru-RU" sz="2000" b="1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Долгосрочные результаты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B37D77-6A2D-41B0-B3EF-194742B580F3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Cambria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Cambria" pitchFamily="18" charset="0"/>
              </a:rPr>
            </a:br>
            <a:r>
              <a:rPr lang="ru-RU" dirty="0" smtClean="0">
                <a:solidFill>
                  <a:srgbClr val="760000"/>
                </a:solidFill>
                <a:latin typeface="Cambria" pitchFamily="18" charset="0"/>
              </a:rPr>
              <a:t>«</a:t>
            </a:r>
            <a:r>
              <a:rPr lang="ru-RU" b="1" dirty="0" smtClean="0">
                <a:solidFill>
                  <a:srgbClr val="760000"/>
                </a:solidFill>
                <a:latin typeface="Cambria" pitchFamily="18" charset="0"/>
              </a:rPr>
              <a:t>Просвещение</a:t>
            </a:r>
            <a:r>
              <a:rPr lang="ru-RU" b="1" dirty="0" smtClean="0">
                <a:solidFill>
                  <a:srgbClr val="8E0000"/>
                </a:solidFill>
                <a:latin typeface="Cambria" pitchFamily="18" charset="0"/>
              </a:rPr>
              <a:t>»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- самым маленьким гражданам России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dirty="0" smtClean="0">
                <a:solidFill>
                  <a:schemeClr val="tx2"/>
                </a:solidFill>
                <a:latin typeface="Cambria" pitchFamily="18" charset="0"/>
              </a:rPr>
              <a:t/>
            </a:r>
            <a:br>
              <a:rPr lang="ru-RU" dirty="0" smtClean="0">
                <a:solidFill>
                  <a:schemeClr val="tx2"/>
                </a:solidFill>
                <a:latin typeface="Cambria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Cambria" pitchFamily="18" charset="0"/>
              </a:rPr>
            </a:br>
            <a:endParaRPr lang="ru-RU" b="1" dirty="0" smtClean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1026" name="Picture 2" descr="C:\Users\User\Desktop\1366907804_budu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68760"/>
            <a:ext cx="6480720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53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AEA756-D06A-4F79-8A93-08A68FD86CFF}" type="slidenum">
              <a:rPr lang="ru-RU" smtClean="0"/>
              <a:pPr>
                <a:defRPr/>
              </a:pPr>
              <a:t>47</a:t>
            </a:fld>
            <a:endParaRPr lang="ru-RU"/>
          </a:p>
        </p:txBody>
      </p:sp>
      <p:pic>
        <p:nvPicPr>
          <p:cNvPr id="39939" name="Рисунок 8" descr="Vdohnovenie_RGB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765175"/>
            <a:ext cx="4194175" cy="55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5332413" y="1700213"/>
            <a:ext cx="3106737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8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3200" b="1" i="1" dirty="0" smtClean="0">
                <a:solidFill>
                  <a:srgbClr val="002060"/>
                </a:solidFill>
              </a:rPr>
              <a:t>Слагаемые «Вдохновения»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56866" y="2564904"/>
            <a:ext cx="4067944" cy="648072"/>
          </a:xfrm>
          <a:prstGeom prst="roundRect">
            <a:avLst/>
          </a:prstGeom>
          <a:solidFill>
            <a:srgbClr val="33CC33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45210" tIns="45210" rIns="45210" bIns="45210"/>
          <a:lstStyle>
            <a:lvl1pPr defTabSz="2667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defTabSz="2667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2667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2667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2667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sz="1400" b="1">
                <a:solidFill>
                  <a:srgbClr val="FFFFFF"/>
                </a:solidFill>
              </a:rPr>
              <a:t>Психолого-педагогические технологии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1400" b="1">
                <a:solidFill>
                  <a:srgbClr val="FFFFFF"/>
                </a:solidFill>
              </a:rPr>
              <a:t>и  творческие мастерские</a:t>
            </a:r>
          </a:p>
          <a:p>
            <a:pPr marL="0" lvl="1" eaLnBrk="1" hangingPunct="1">
              <a:lnSpc>
                <a:spcPct val="90000"/>
              </a:lnSpc>
              <a:spcAft>
                <a:spcPct val="15000"/>
              </a:spcAft>
            </a:pPr>
            <a:endParaRPr lang="ru-RU" sz="2000" b="1">
              <a:solidFill>
                <a:srgbClr val="FFFF0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949330" y="3429000"/>
            <a:ext cx="4067944" cy="64807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45210" tIns="45210" rIns="45210" bIns="45210" spcCol="1270" anchor="ctr"/>
          <a:lstStyle/>
          <a:p>
            <a:pPr algn="ctr" defTabSz="2667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/>
              <a:t>Развивающая предметно-пространственная среда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4956866" y="4293096"/>
            <a:ext cx="2145990" cy="466501"/>
          </a:xfrm>
          <a:custGeom>
            <a:avLst/>
            <a:gdLst>
              <a:gd name="connsiteX0" fmla="*/ 0 w 2941875"/>
              <a:gd name="connsiteY0" fmla="*/ 128326 h 769943"/>
              <a:gd name="connsiteX1" fmla="*/ 37586 w 2941875"/>
              <a:gd name="connsiteY1" fmla="*/ 37586 h 769943"/>
              <a:gd name="connsiteX2" fmla="*/ 128326 w 2941875"/>
              <a:gd name="connsiteY2" fmla="*/ 0 h 769943"/>
              <a:gd name="connsiteX3" fmla="*/ 2813549 w 2941875"/>
              <a:gd name="connsiteY3" fmla="*/ 0 h 769943"/>
              <a:gd name="connsiteX4" fmla="*/ 2904289 w 2941875"/>
              <a:gd name="connsiteY4" fmla="*/ 37586 h 769943"/>
              <a:gd name="connsiteX5" fmla="*/ 2941875 w 2941875"/>
              <a:gd name="connsiteY5" fmla="*/ 128326 h 769943"/>
              <a:gd name="connsiteX6" fmla="*/ 2941875 w 2941875"/>
              <a:gd name="connsiteY6" fmla="*/ 641617 h 769943"/>
              <a:gd name="connsiteX7" fmla="*/ 2904289 w 2941875"/>
              <a:gd name="connsiteY7" fmla="*/ 732357 h 769943"/>
              <a:gd name="connsiteX8" fmla="*/ 2813549 w 2941875"/>
              <a:gd name="connsiteY8" fmla="*/ 769943 h 769943"/>
              <a:gd name="connsiteX9" fmla="*/ 128326 w 2941875"/>
              <a:gd name="connsiteY9" fmla="*/ 769943 h 769943"/>
              <a:gd name="connsiteX10" fmla="*/ 37586 w 2941875"/>
              <a:gd name="connsiteY10" fmla="*/ 732357 h 769943"/>
              <a:gd name="connsiteX11" fmla="*/ 0 w 2941875"/>
              <a:gd name="connsiteY11" fmla="*/ 641617 h 769943"/>
              <a:gd name="connsiteX12" fmla="*/ 0 w 2941875"/>
              <a:gd name="connsiteY12" fmla="*/ 128326 h 76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41875" h="769943">
                <a:moveTo>
                  <a:pt x="0" y="128326"/>
                </a:moveTo>
                <a:cubicBezTo>
                  <a:pt x="0" y="94292"/>
                  <a:pt x="13520" y="61652"/>
                  <a:pt x="37586" y="37586"/>
                </a:cubicBezTo>
                <a:cubicBezTo>
                  <a:pt x="61652" y="13520"/>
                  <a:pt x="94292" y="0"/>
                  <a:pt x="128326" y="0"/>
                </a:cubicBezTo>
                <a:lnTo>
                  <a:pt x="2813549" y="0"/>
                </a:lnTo>
                <a:cubicBezTo>
                  <a:pt x="2847583" y="0"/>
                  <a:pt x="2880223" y="13520"/>
                  <a:pt x="2904289" y="37586"/>
                </a:cubicBezTo>
                <a:cubicBezTo>
                  <a:pt x="2928355" y="61652"/>
                  <a:pt x="2941875" y="94292"/>
                  <a:pt x="2941875" y="128326"/>
                </a:cubicBezTo>
                <a:lnTo>
                  <a:pt x="2941875" y="641617"/>
                </a:lnTo>
                <a:cubicBezTo>
                  <a:pt x="2941875" y="675651"/>
                  <a:pt x="2928355" y="708291"/>
                  <a:pt x="2904289" y="732357"/>
                </a:cubicBezTo>
                <a:cubicBezTo>
                  <a:pt x="2880223" y="756423"/>
                  <a:pt x="2847583" y="769943"/>
                  <a:pt x="2813549" y="769943"/>
                </a:cubicBezTo>
                <a:lnTo>
                  <a:pt x="128326" y="769943"/>
                </a:lnTo>
                <a:cubicBezTo>
                  <a:pt x="94292" y="769943"/>
                  <a:pt x="61652" y="756423"/>
                  <a:pt x="37586" y="732357"/>
                </a:cubicBezTo>
                <a:cubicBezTo>
                  <a:pt x="13520" y="708291"/>
                  <a:pt x="0" y="675651"/>
                  <a:pt x="0" y="641617"/>
                </a:cubicBezTo>
                <a:lnTo>
                  <a:pt x="0" y="128326"/>
                </a:lnTo>
                <a:close/>
              </a:path>
            </a:pathLst>
          </a:cu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60446" tIns="60446" rIns="60446" bIns="60446" spcCol="1270" anchor="ctr"/>
          <a:lstStyle/>
          <a:p>
            <a:pPr algn="ctr" defTabSz="266700">
              <a:spcAft>
                <a:spcPts val="0"/>
              </a:spcAft>
              <a:defRPr/>
            </a:pPr>
            <a:r>
              <a:rPr lang="ru-RU" sz="1100" b="1" dirty="0"/>
              <a:t>Образовательное сообщество</a:t>
            </a:r>
          </a:p>
          <a:p>
            <a:pPr algn="ctr" defTabSz="266700">
              <a:spcAft>
                <a:spcPts val="0"/>
              </a:spcAft>
              <a:defRPr/>
            </a:pPr>
            <a:r>
              <a:rPr lang="ru-RU" sz="1100" b="1" dirty="0"/>
              <a:t> детей и взрослых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4942616" y="5013176"/>
            <a:ext cx="2160240" cy="1084912"/>
          </a:xfrm>
          <a:custGeom>
            <a:avLst/>
            <a:gdLst>
              <a:gd name="connsiteX0" fmla="*/ 0 w 2941875"/>
              <a:gd name="connsiteY0" fmla="*/ 128326 h 769943"/>
              <a:gd name="connsiteX1" fmla="*/ 37586 w 2941875"/>
              <a:gd name="connsiteY1" fmla="*/ 37586 h 769943"/>
              <a:gd name="connsiteX2" fmla="*/ 128326 w 2941875"/>
              <a:gd name="connsiteY2" fmla="*/ 0 h 769943"/>
              <a:gd name="connsiteX3" fmla="*/ 2813549 w 2941875"/>
              <a:gd name="connsiteY3" fmla="*/ 0 h 769943"/>
              <a:gd name="connsiteX4" fmla="*/ 2904289 w 2941875"/>
              <a:gd name="connsiteY4" fmla="*/ 37586 h 769943"/>
              <a:gd name="connsiteX5" fmla="*/ 2941875 w 2941875"/>
              <a:gd name="connsiteY5" fmla="*/ 128326 h 769943"/>
              <a:gd name="connsiteX6" fmla="*/ 2941875 w 2941875"/>
              <a:gd name="connsiteY6" fmla="*/ 641617 h 769943"/>
              <a:gd name="connsiteX7" fmla="*/ 2904289 w 2941875"/>
              <a:gd name="connsiteY7" fmla="*/ 732357 h 769943"/>
              <a:gd name="connsiteX8" fmla="*/ 2813549 w 2941875"/>
              <a:gd name="connsiteY8" fmla="*/ 769943 h 769943"/>
              <a:gd name="connsiteX9" fmla="*/ 128326 w 2941875"/>
              <a:gd name="connsiteY9" fmla="*/ 769943 h 769943"/>
              <a:gd name="connsiteX10" fmla="*/ 37586 w 2941875"/>
              <a:gd name="connsiteY10" fmla="*/ 732357 h 769943"/>
              <a:gd name="connsiteX11" fmla="*/ 0 w 2941875"/>
              <a:gd name="connsiteY11" fmla="*/ 641617 h 769943"/>
              <a:gd name="connsiteX12" fmla="*/ 0 w 2941875"/>
              <a:gd name="connsiteY12" fmla="*/ 128326 h 76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41875" h="769943">
                <a:moveTo>
                  <a:pt x="0" y="128326"/>
                </a:moveTo>
                <a:cubicBezTo>
                  <a:pt x="0" y="94292"/>
                  <a:pt x="13520" y="61652"/>
                  <a:pt x="37586" y="37586"/>
                </a:cubicBezTo>
                <a:cubicBezTo>
                  <a:pt x="61652" y="13520"/>
                  <a:pt x="94292" y="0"/>
                  <a:pt x="128326" y="0"/>
                </a:cubicBezTo>
                <a:lnTo>
                  <a:pt x="2813549" y="0"/>
                </a:lnTo>
                <a:cubicBezTo>
                  <a:pt x="2847583" y="0"/>
                  <a:pt x="2880223" y="13520"/>
                  <a:pt x="2904289" y="37586"/>
                </a:cubicBezTo>
                <a:cubicBezTo>
                  <a:pt x="2928355" y="61652"/>
                  <a:pt x="2941875" y="94292"/>
                  <a:pt x="2941875" y="128326"/>
                </a:cubicBezTo>
                <a:lnTo>
                  <a:pt x="2941875" y="641617"/>
                </a:lnTo>
                <a:cubicBezTo>
                  <a:pt x="2941875" y="675651"/>
                  <a:pt x="2928355" y="708291"/>
                  <a:pt x="2904289" y="732357"/>
                </a:cubicBezTo>
                <a:cubicBezTo>
                  <a:pt x="2880223" y="756423"/>
                  <a:pt x="2847583" y="769943"/>
                  <a:pt x="2813549" y="769943"/>
                </a:cubicBezTo>
                <a:lnTo>
                  <a:pt x="128326" y="769943"/>
                </a:lnTo>
                <a:cubicBezTo>
                  <a:pt x="94292" y="769943"/>
                  <a:pt x="61652" y="756423"/>
                  <a:pt x="37586" y="732357"/>
                </a:cubicBezTo>
                <a:cubicBezTo>
                  <a:pt x="13520" y="708291"/>
                  <a:pt x="0" y="675651"/>
                  <a:pt x="0" y="641617"/>
                </a:cubicBezTo>
                <a:lnTo>
                  <a:pt x="0" y="128326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60446" tIns="60446" rIns="60446" bIns="60446" spcCol="1270" anchor="ctr"/>
          <a:lstStyle/>
          <a:p>
            <a:pPr algn="ctr" defTabSz="2667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200" b="1" dirty="0"/>
              <a:t>Сетевое взаимодействие</a:t>
            </a:r>
            <a:br>
              <a:rPr lang="ru-RU" sz="1200" b="1" dirty="0"/>
            </a:br>
            <a:r>
              <a:rPr lang="ru-RU" sz="1200" b="1" dirty="0"/>
              <a:t>с другими участниками образовательных отношений</a:t>
            </a:r>
          </a:p>
        </p:txBody>
      </p:sp>
      <p:sp>
        <p:nvSpPr>
          <p:cNvPr id="17" name="Полилиния 16"/>
          <p:cNvSpPr/>
          <p:nvPr/>
        </p:nvSpPr>
        <p:spPr>
          <a:xfrm>
            <a:off x="7254277" y="4293095"/>
            <a:ext cx="1770533" cy="466502"/>
          </a:xfrm>
          <a:custGeom>
            <a:avLst/>
            <a:gdLst>
              <a:gd name="connsiteX0" fmla="*/ 0 w 2941875"/>
              <a:gd name="connsiteY0" fmla="*/ 128326 h 769943"/>
              <a:gd name="connsiteX1" fmla="*/ 37586 w 2941875"/>
              <a:gd name="connsiteY1" fmla="*/ 37586 h 769943"/>
              <a:gd name="connsiteX2" fmla="*/ 128326 w 2941875"/>
              <a:gd name="connsiteY2" fmla="*/ 0 h 769943"/>
              <a:gd name="connsiteX3" fmla="*/ 2813549 w 2941875"/>
              <a:gd name="connsiteY3" fmla="*/ 0 h 769943"/>
              <a:gd name="connsiteX4" fmla="*/ 2904289 w 2941875"/>
              <a:gd name="connsiteY4" fmla="*/ 37586 h 769943"/>
              <a:gd name="connsiteX5" fmla="*/ 2941875 w 2941875"/>
              <a:gd name="connsiteY5" fmla="*/ 128326 h 769943"/>
              <a:gd name="connsiteX6" fmla="*/ 2941875 w 2941875"/>
              <a:gd name="connsiteY6" fmla="*/ 641617 h 769943"/>
              <a:gd name="connsiteX7" fmla="*/ 2904289 w 2941875"/>
              <a:gd name="connsiteY7" fmla="*/ 732357 h 769943"/>
              <a:gd name="connsiteX8" fmla="*/ 2813549 w 2941875"/>
              <a:gd name="connsiteY8" fmla="*/ 769943 h 769943"/>
              <a:gd name="connsiteX9" fmla="*/ 128326 w 2941875"/>
              <a:gd name="connsiteY9" fmla="*/ 769943 h 769943"/>
              <a:gd name="connsiteX10" fmla="*/ 37586 w 2941875"/>
              <a:gd name="connsiteY10" fmla="*/ 732357 h 769943"/>
              <a:gd name="connsiteX11" fmla="*/ 0 w 2941875"/>
              <a:gd name="connsiteY11" fmla="*/ 641617 h 769943"/>
              <a:gd name="connsiteX12" fmla="*/ 0 w 2941875"/>
              <a:gd name="connsiteY12" fmla="*/ 128326 h 76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41875" h="769943">
                <a:moveTo>
                  <a:pt x="0" y="128326"/>
                </a:moveTo>
                <a:cubicBezTo>
                  <a:pt x="0" y="94292"/>
                  <a:pt x="13520" y="61652"/>
                  <a:pt x="37586" y="37586"/>
                </a:cubicBezTo>
                <a:cubicBezTo>
                  <a:pt x="61652" y="13520"/>
                  <a:pt x="94292" y="0"/>
                  <a:pt x="128326" y="0"/>
                </a:cubicBezTo>
                <a:lnTo>
                  <a:pt x="2813549" y="0"/>
                </a:lnTo>
                <a:cubicBezTo>
                  <a:pt x="2847583" y="0"/>
                  <a:pt x="2880223" y="13520"/>
                  <a:pt x="2904289" y="37586"/>
                </a:cubicBezTo>
                <a:cubicBezTo>
                  <a:pt x="2928355" y="61652"/>
                  <a:pt x="2941875" y="94292"/>
                  <a:pt x="2941875" y="128326"/>
                </a:cubicBezTo>
                <a:lnTo>
                  <a:pt x="2941875" y="641617"/>
                </a:lnTo>
                <a:cubicBezTo>
                  <a:pt x="2941875" y="675651"/>
                  <a:pt x="2928355" y="708291"/>
                  <a:pt x="2904289" y="732357"/>
                </a:cubicBezTo>
                <a:cubicBezTo>
                  <a:pt x="2880223" y="756423"/>
                  <a:pt x="2847583" y="769943"/>
                  <a:pt x="2813549" y="769943"/>
                </a:cubicBezTo>
                <a:lnTo>
                  <a:pt x="128326" y="769943"/>
                </a:lnTo>
                <a:cubicBezTo>
                  <a:pt x="94292" y="769943"/>
                  <a:pt x="61652" y="756423"/>
                  <a:pt x="37586" y="732357"/>
                </a:cubicBezTo>
                <a:cubicBezTo>
                  <a:pt x="13520" y="708291"/>
                  <a:pt x="0" y="675651"/>
                  <a:pt x="0" y="641617"/>
                </a:cubicBezTo>
                <a:lnTo>
                  <a:pt x="0" y="128326"/>
                </a:lnTo>
                <a:close/>
              </a:path>
            </a:pathLst>
          </a:cu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60446" tIns="60446" rIns="60446" bIns="60446" spcCol="1270" anchor="ctr"/>
          <a:lstStyle/>
          <a:p>
            <a:pPr algn="ctr" defTabSz="2667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200" b="1" dirty="0"/>
              <a:t>Партнерство с семьей</a:t>
            </a:r>
          </a:p>
        </p:txBody>
      </p:sp>
      <p:sp>
        <p:nvSpPr>
          <p:cNvPr id="18" name="Полилиния 17"/>
          <p:cNvSpPr/>
          <p:nvPr/>
        </p:nvSpPr>
        <p:spPr>
          <a:xfrm>
            <a:off x="7264997" y="4979986"/>
            <a:ext cx="1752278" cy="1084913"/>
          </a:xfrm>
          <a:custGeom>
            <a:avLst/>
            <a:gdLst>
              <a:gd name="connsiteX0" fmla="*/ 0 w 2941875"/>
              <a:gd name="connsiteY0" fmla="*/ 128326 h 769943"/>
              <a:gd name="connsiteX1" fmla="*/ 37586 w 2941875"/>
              <a:gd name="connsiteY1" fmla="*/ 37586 h 769943"/>
              <a:gd name="connsiteX2" fmla="*/ 128326 w 2941875"/>
              <a:gd name="connsiteY2" fmla="*/ 0 h 769943"/>
              <a:gd name="connsiteX3" fmla="*/ 2813549 w 2941875"/>
              <a:gd name="connsiteY3" fmla="*/ 0 h 769943"/>
              <a:gd name="connsiteX4" fmla="*/ 2904289 w 2941875"/>
              <a:gd name="connsiteY4" fmla="*/ 37586 h 769943"/>
              <a:gd name="connsiteX5" fmla="*/ 2941875 w 2941875"/>
              <a:gd name="connsiteY5" fmla="*/ 128326 h 769943"/>
              <a:gd name="connsiteX6" fmla="*/ 2941875 w 2941875"/>
              <a:gd name="connsiteY6" fmla="*/ 641617 h 769943"/>
              <a:gd name="connsiteX7" fmla="*/ 2904289 w 2941875"/>
              <a:gd name="connsiteY7" fmla="*/ 732357 h 769943"/>
              <a:gd name="connsiteX8" fmla="*/ 2813549 w 2941875"/>
              <a:gd name="connsiteY8" fmla="*/ 769943 h 769943"/>
              <a:gd name="connsiteX9" fmla="*/ 128326 w 2941875"/>
              <a:gd name="connsiteY9" fmla="*/ 769943 h 769943"/>
              <a:gd name="connsiteX10" fmla="*/ 37586 w 2941875"/>
              <a:gd name="connsiteY10" fmla="*/ 732357 h 769943"/>
              <a:gd name="connsiteX11" fmla="*/ 0 w 2941875"/>
              <a:gd name="connsiteY11" fmla="*/ 641617 h 769943"/>
              <a:gd name="connsiteX12" fmla="*/ 0 w 2941875"/>
              <a:gd name="connsiteY12" fmla="*/ 128326 h 76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41875" h="769943">
                <a:moveTo>
                  <a:pt x="0" y="128326"/>
                </a:moveTo>
                <a:cubicBezTo>
                  <a:pt x="0" y="94292"/>
                  <a:pt x="13520" y="61652"/>
                  <a:pt x="37586" y="37586"/>
                </a:cubicBezTo>
                <a:cubicBezTo>
                  <a:pt x="61652" y="13520"/>
                  <a:pt x="94292" y="0"/>
                  <a:pt x="128326" y="0"/>
                </a:cubicBezTo>
                <a:lnTo>
                  <a:pt x="2813549" y="0"/>
                </a:lnTo>
                <a:cubicBezTo>
                  <a:pt x="2847583" y="0"/>
                  <a:pt x="2880223" y="13520"/>
                  <a:pt x="2904289" y="37586"/>
                </a:cubicBezTo>
                <a:cubicBezTo>
                  <a:pt x="2928355" y="61652"/>
                  <a:pt x="2941875" y="94292"/>
                  <a:pt x="2941875" y="128326"/>
                </a:cubicBezTo>
                <a:lnTo>
                  <a:pt x="2941875" y="641617"/>
                </a:lnTo>
                <a:cubicBezTo>
                  <a:pt x="2941875" y="675651"/>
                  <a:pt x="2928355" y="708291"/>
                  <a:pt x="2904289" y="732357"/>
                </a:cubicBezTo>
                <a:cubicBezTo>
                  <a:pt x="2880223" y="756423"/>
                  <a:pt x="2847583" y="769943"/>
                  <a:pt x="2813549" y="769943"/>
                </a:cubicBezTo>
                <a:lnTo>
                  <a:pt x="128326" y="769943"/>
                </a:lnTo>
                <a:cubicBezTo>
                  <a:pt x="94292" y="769943"/>
                  <a:pt x="61652" y="756423"/>
                  <a:pt x="37586" y="732357"/>
                </a:cubicBezTo>
                <a:cubicBezTo>
                  <a:pt x="13520" y="708291"/>
                  <a:pt x="0" y="675651"/>
                  <a:pt x="0" y="641617"/>
                </a:cubicBezTo>
                <a:lnTo>
                  <a:pt x="0" y="128326"/>
                </a:ln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60446" tIns="60446" rIns="60446" bIns="60446" spcCol="1270" anchor="ctr"/>
          <a:lstStyle/>
          <a:p>
            <a:pPr algn="ctr" defTabSz="2667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000" b="1" dirty="0"/>
              <a:t>Активное вовлечение культурной и природной среды места расположения образовательной организации</a:t>
            </a:r>
          </a:p>
        </p:txBody>
      </p:sp>
      <p:sp>
        <p:nvSpPr>
          <p:cNvPr id="39959" name="TextBox 1"/>
          <p:cNvSpPr txBox="1">
            <a:spLocks noChangeArrowheads="1"/>
          </p:cNvSpPr>
          <p:nvPr/>
        </p:nvSpPr>
        <p:spPr bwMode="auto">
          <a:xfrm>
            <a:off x="2555875" y="220663"/>
            <a:ext cx="48958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8E0000"/>
                </a:solidFill>
                <a:latin typeface="Cambria" pitchFamily="18" charset="0"/>
              </a:rPr>
              <a:t>ПООП «Вдохновение» </a:t>
            </a:r>
          </a:p>
        </p:txBody>
      </p:sp>
    </p:spTree>
    <p:extLst>
      <p:ext uri="{BB962C8B-B14F-4D97-AF65-F5344CB8AC3E}">
        <p14:creationId xmlns:p14="http://schemas.microsoft.com/office/powerpoint/2010/main" val="101176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0" descr="http://img-fotki.yandex.ru/get/4812/90468072.1f4/0_64eed_67e81894_X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280676"/>
            <a:ext cx="5897261" cy="5200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999209" y="2060848"/>
            <a:ext cx="5472608" cy="1800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4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ademyC Italic" pitchFamily="18" charset="0"/>
              </a:rPr>
              <a:t>ПОЧЕМУЧКИ</a:t>
            </a:r>
            <a:endParaRPr lang="ru-RU" sz="44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cademyC Italic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267744" y="3717032"/>
            <a:ext cx="5396644" cy="1512168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основная образовательная программа </a:t>
            </a:r>
          </a:p>
          <a:p>
            <a:pPr algn="ctr">
              <a:spcBef>
                <a:spcPts val="0"/>
              </a:spcBef>
              <a:defRPr/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дошкольного образования</a:t>
            </a:r>
          </a:p>
          <a:p>
            <a:pPr algn="ctr">
              <a:spcBef>
                <a:spcPts val="0"/>
              </a:spcBef>
              <a:defRPr/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для детей 0 - 7 лет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33EDE1-EB35-45FA-B960-0BEA338BE007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  <p:sp>
        <p:nvSpPr>
          <p:cNvPr id="6" name="7-конечная звезда 5"/>
          <p:cNvSpPr/>
          <p:nvPr/>
        </p:nvSpPr>
        <p:spPr>
          <a:xfrm rot="1359046">
            <a:off x="8058150" y="2187575"/>
            <a:ext cx="214313" cy="200025"/>
          </a:xfrm>
          <a:prstGeom prst="star7">
            <a:avLst/>
          </a:prstGeom>
          <a:solidFill>
            <a:srgbClr val="FF006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967" name="TextBox 8"/>
          <p:cNvSpPr txBox="1">
            <a:spLocks noChangeArrowheads="1"/>
          </p:cNvSpPr>
          <p:nvPr/>
        </p:nvSpPr>
        <p:spPr bwMode="auto">
          <a:xfrm>
            <a:off x="1258888" y="6372225"/>
            <a:ext cx="6953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>
                <a:solidFill>
                  <a:schemeClr val="bg1"/>
                </a:solidFill>
              </a:rPr>
              <a:t>Рабочее название программы, может быть изменено в дальнейшем</a:t>
            </a:r>
          </a:p>
        </p:txBody>
      </p:sp>
      <p:sp>
        <p:nvSpPr>
          <p:cNvPr id="10" name="7-конечная звезда 9"/>
          <p:cNvSpPr/>
          <p:nvPr/>
        </p:nvSpPr>
        <p:spPr>
          <a:xfrm rot="1359046">
            <a:off x="1073150" y="6342063"/>
            <a:ext cx="214313" cy="200025"/>
          </a:xfrm>
          <a:prstGeom prst="star7">
            <a:avLst/>
          </a:prstGeom>
          <a:solidFill>
            <a:srgbClr val="FF006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691680" y="476672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8E0000"/>
                </a:solidFill>
                <a:latin typeface="Cambria" pitchFamily="18" charset="0"/>
              </a:rPr>
              <a:t>ПООП «Почемучки</a:t>
            </a:r>
            <a:r>
              <a:rPr lang="ru-RU" sz="3200" dirty="0" smtClean="0">
                <a:solidFill>
                  <a:srgbClr val="8E0000"/>
                </a:solidFill>
              </a:rPr>
              <a:t>» </a:t>
            </a:r>
            <a:endParaRPr lang="ru-RU" sz="3200" dirty="0">
              <a:solidFill>
                <a:srgbClr val="8E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62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>
          <a:xfrm>
            <a:off x="107504" y="115888"/>
            <a:ext cx="8856984" cy="72072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8E0000"/>
                </a:solidFill>
                <a:latin typeface="Cambria" pitchFamily="18" charset="0"/>
              </a:rPr>
              <a:t>Основные характеристики</a:t>
            </a:r>
            <a:r>
              <a:rPr lang="ru-RU" sz="2800" b="1" dirty="0">
                <a:solidFill>
                  <a:srgbClr val="8E0000"/>
                </a:solidFill>
                <a:latin typeface="Cambria" pitchFamily="18" charset="0"/>
              </a:rPr>
              <a:t> </a:t>
            </a:r>
            <a:r>
              <a:rPr lang="ru-RU" sz="2800" b="1" dirty="0" smtClean="0">
                <a:solidFill>
                  <a:srgbClr val="8E0000"/>
                </a:solidFill>
                <a:latin typeface="Cambria" pitchFamily="18" charset="0"/>
              </a:rPr>
              <a:t>   ПООП «УСПЕХ»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3" y="836712"/>
            <a:ext cx="8784976" cy="5472608"/>
          </a:xfrm>
        </p:spPr>
        <p:txBody>
          <a:bodyPr>
            <a:normAutofit fontScale="62500" lnSpcReduction="20000"/>
          </a:bodyPr>
          <a:lstStyle/>
          <a:p>
            <a:pPr>
              <a:buFont typeface="Arial" pitchFamily="34" charset="0"/>
              <a:buNone/>
              <a:defRPr/>
            </a:pPr>
            <a:r>
              <a:rPr lang="ru-RU" sz="2600" b="1" dirty="0" smtClean="0">
                <a:solidFill>
                  <a:srgbClr val="002060"/>
                </a:solidFill>
                <a:latin typeface="Cambria" pitchFamily="18" charset="0"/>
              </a:rPr>
              <a:t>     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Новая редакция программы разработана в полном соответствии с требованиям ФГОС ДО:</a:t>
            </a:r>
            <a:endParaRPr lang="en-US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buFont typeface="Arial" pitchFamily="34" charset="0"/>
              <a:buNone/>
              <a:defRPr/>
            </a:pPr>
            <a:endParaRPr lang="ru-RU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>
              <a:defRPr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определяет обязательную часть ООП ДО детей от 3 до 7 лет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       (с 2014 года – от 0 до 7 лет)</a:t>
            </a:r>
          </a:p>
          <a:p>
            <a:pPr>
              <a:defRPr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является базой для разработки ООП образовательной организации</a:t>
            </a:r>
          </a:p>
          <a:p>
            <a:pPr>
              <a:defRPr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обеспечивает преемственность с  уровнем начального общего образования </a:t>
            </a:r>
          </a:p>
          <a:p>
            <a:pPr>
              <a:defRPr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учитывает психолого-физиологические возрастные особенности детей, гендерную специфику </a:t>
            </a:r>
          </a:p>
          <a:p>
            <a:pPr>
              <a:defRPr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реализует принцип интеграции образовательных областей: социально-коммуникативной, познавательной, речевой, художественно-эстетической, физической  </a:t>
            </a:r>
          </a:p>
          <a:p>
            <a:pPr>
              <a:defRPr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предлагает комплексно-тематический принцип построения образовательного процесса</a:t>
            </a:r>
          </a:p>
          <a:p>
            <a:pPr>
              <a:defRPr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предоставляет варианты комплектации развивающей предметно-пространственной среды</a:t>
            </a:r>
          </a:p>
          <a:p>
            <a:pPr marL="0" indent="0">
              <a:buNone/>
              <a:defRPr/>
            </a:pPr>
            <a:endParaRPr lang="ru-RU" sz="2200" dirty="0" smtClean="0">
              <a:solidFill>
                <a:srgbClr val="8E0000"/>
              </a:solidFill>
              <a:latin typeface="Cambria" pitchFamily="18" charset="0"/>
            </a:endParaRPr>
          </a:p>
          <a:p>
            <a:pPr algn="ctr">
              <a:buFont typeface="Arial" pitchFamily="34" charset="0"/>
              <a:buNone/>
              <a:defRPr/>
            </a:pPr>
            <a:r>
              <a:rPr lang="ru-RU" sz="4600" b="1" dirty="0" smtClean="0">
                <a:solidFill>
                  <a:srgbClr val="8E0000"/>
                </a:solidFill>
                <a:latin typeface="Cambria" pitchFamily="18" charset="0"/>
              </a:rPr>
              <a:t>Успех. Уверенность. Перспектива</a:t>
            </a: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199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cene3d>
            <a:camera prst="orthographicFront"/>
            <a:lightRig rig="threePt" dir="t"/>
          </a:scene3d>
          <a:sp3d extrusionH="76200">
            <a:extrusionClr>
              <a:schemeClr val="tx1"/>
            </a:extrusionClr>
          </a:sp3d>
        </p:spPr>
        <p:txBody>
          <a:bodyPr>
            <a:noAutofit/>
          </a:bodyPr>
          <a:lstStyle/>
          <a:p>
            <a:pPr>
              <a:buClr>
                <a:srgbClr val="002060"/>
              </a:buClr>
              <a:defRPr/>
            </a:pP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государство – готовность к школе и полноценное социальное </a:t>
            </a:r>
            <a:r>
              <a:rPr lang="ru-RU" sz="2800" dirty="0" err="1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психоэмоциональное</a:t>
            </a: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 и физическое развитие ребенка</a:t>
            </a:r>
          </a:p>
          <a:p>
            <a:pPr eaLnBrk="1" hangingPunct="1">
              <a:buClr>
                <a:srgbClr val="002060"/>
              </a:buClr>
              <a:defRPr/>
            </a:pP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для работающих родителей – доступность высококачественного ухода и присмотра за ребенком</a:t>
            </a:r>
          </a:p>
          <a:p>
            <a:pPr eaLnBrk="1" hangingPunct="1">
              <a:buClr>
                <a:srgbClr val="002060"/>
              </a:buClr>
              <a:defRPr/>
            </a:pP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для общества, как правило, смешанные ожидания(</a:t>
            </a:r>
            <a:r>
              <a:rPr lang="ru-RU" sz="2800" i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для национальных меньшинств, к примеру, это - передача родной культуры и </a:t>
            </a: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языка)</a:t>
            </a:r>
            <a:endParaRPr lang="ru-RU" sz="2800" dirty="0">
              <a:solidFill>
                <a:srgbClr val="00206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715250" cy="12192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8E0000"/>
                </a:solidFill>
                <a:latin typeface="Cambria" pitchFamily="18" charset="0"/>
                <a:cs typeface="Times New Roman" pitchFamily="18" charset="0"/>
              </a:rPr>
              <a:t>Ожидания от системы дошкольного образования</a:t>
            </a:r>
            <a:endParaRPr lang="ru-RU" sz="3600" b="1" dirty="0">
              <a:solidFill>
                <a:srgbClr val="8E000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799561-30A9-49E0-A347-BEDF14D240D2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8E0000"/>
                </a:solidFill>
                <a:latin typeface="Cambria" pitchFamily="18" charset="0"/>
              </a:rPr>
              <a:t>«Радуга»</a:t>
            </a:r>
            <a:endParaRPr lang="ru-RU" sz="6000" dirty="0">
              <a:solidFill>
                <a:srgbClr val="8E0000"/>
              </a:solidFill>
              <a:latin typeface="Cambria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BB88-9AF7-400F-9B01-557F5B428313}" type="slidenum">
              <a:rPr lang="ru-RU" smtClean="0"/>
              <a:pPr/>
              <a:t>50</a:t>
            </a:fld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idx="1"/>
          </p:nvPr>
        </p:nvSpPr>
        <p:spPr>
          <a:xfrm>
            <a:off x="755576" y="2996952"/>
            <a:ext cx="8229600" cy="452596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основная образовательная программа дошкольного образования</a:t>
            </a:r>
          </a:p>
          <a:p>
            <a:pPr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для детей 0 - 7 лет</a:t>
            </a:r>
            <a:endParaRPr lang="ru-RU" b="1" dirty="0">
              <a:solidFill>
                <a:srgbClr val="00206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8E0000"/>
                </a:solidFill>
                <a:latin typeface="Cambria" pitchFamily="18" charset="0"/>
              </a:rPr>
              <a:t>Пособия для педагогов</a:t>
            </a:r>
            <a:endParaRPr lang="ru-RU" dirty="0">
              <a:solidFill>
                <a:srgbClr val="8E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BB88-9AF7-400F-9B01-557F5B428313}" type="slidenum">
              <a:rPr lang="ru-RU" smtClean="0"/>
              <a:pPr/>
              <a:t>51</a:t>
            </a:fld>
            <a:endParaRPr lang="ru-RU"/>
          </a:p>
        </p:txBody>
      </p:sp>
      <p:pic>
        <p:nvPicPr>
          <p:cNvPr id="5" name="Picture 3" descr="C:\Documents and Settings\OBryndina\Desktop\Обложки, развороты\Радуга\Радуга новая\Программа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156" y="1710095"/>
            <a:ext cx="2588676" cy="3735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E:\Радуга новая\Планирование работы 3-4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39924" y="3861048"/>
            <a:ext cx="1789925" cy="2621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3" descr="W:\Обложки Центра развития дошкольного образования\Радуга\5-6 planirovaniy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38493" y="980728"/>
            <a:ext cx="1777923" cy="2666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C:\Users\TLobanova\Documents\ПРОСВЕЩЕНИЕ\Картинки в пособиях\Радуга\Обложки\Планирование\План_6-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36268" y="3933056"/>
            <a:ext cx="1780148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 descr="W:\Обложки Центра развития дошкольного образования\Радуга\4-5 planirovaniy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93773" y="2708920"/>
            <a:ext cx="1810475" cy="2638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3" descr="E:\Радуга новая\Планирование работы 2-3.tif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3888" y="1268760"/>
            <a:ext cx="1472932" cy="22336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8E0000"/>
                </a:solidFill>
                <a:latin typeface="Cambria" pitchFamily="18" charset="0"/>
              </a:rPr>
              <a:t>Пособия для детей</a:t>
            </a:r>
            <a:endParaRPr lang="ru-RU" dirty="0">
              <a:solidFill>
                <a:srgbClr val="8E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BB88-9AF7-400F-9B01-557F5B428313}" type="slidenum">
              <a:rPr lang="ru-RU" smtClean="0"/>
              <a:pPr/>
              <a:t>52</a:t>
            </a:fld>
            <a:endParaRPr lang="ru-RU"/>
          </a:p>
        </p:txBody>
      </p:sp>
      <p:sp>
        <p:nvSpPr>
          <p:cNvPr id="5" name="Содержимое 4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578882"/>
          </a:xfrm>
          <a:prstGeom prst="round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2800" b="1" dirty="0">
                <a:solidFill>
                  <a:srgbClr val="002060"/>
                </a:solidFill>
              </a:rPr>
              <a:t>Направления: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59832" y="2204864"/>
            <a:ext cx="3096344" cy="18047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Познаю мир</a:t>
            </a:r>
          </a:p>
          <a:p>
            <a:pPr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Моя математика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 Говорим правильно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Сделаю </a:t>
            </a:r>
            <a:r>
              <a:rPr lang="ru-RU" sz="2000" b="1" dirty="0">
                <a:solidFill>
                  <a:srgbClr val="002060"/>
                </a:solidFill>
              </a:rPr>
              <a:t>сам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Готовлюсь к школе</a:t>
            </a:r>
          </a:p>
        </p:txBody>
      </p:sp>
      <p:grpSp>
        <p:nvGrpSpPr>
          <p:cNvPr id="7" name="Группа 52"/>
          <p:cNvGrpSpPr/>
          <p:nvPr/>
        </p:nvGrpSpPr>
        <p:grpSpPr>
          <a:xfrm>
            <a:off x="251520" y="1268760"/>
            <a:ext cx="2107465" cy="2592288"/>
            <a:chOff x="251520" y="1268760"/>
            <a:chExt cx="2107465" cy="2592288"/>
          </a:xfrm>
        </p:grpSpPr>
        <p:pic>
          <p:nvPicPr>
            <p:cNvPr id="8" name="Picture 2" descr="E:\Радуга новая\Познаю мир 6-7.t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83568" y="1268760"/>
              <a:ext cx="1675417" cy="22322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Picture 6" descr="E:\Радуга новая\Познаю мир 5-6.t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1560" y="1341008"/>
              <a:ext cx="1621191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Picture 5" descr="E:\Радуга новая\Познаю мир 4-5.t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7544" y="1412776"/>
              <a:ext cx="1675417" cy="22322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Picture 4" descr="E:\Радуга новая\Познаю мир 3-4.t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51520" y="1484784"/>
              <a:ext cx="1783508" cy="23762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2" name="Группа 53"/>
          <p:cNvGrpSpPr/>
          <p:nvPr/>
        </p:nvGrpSpPr>
        <p:grpSpPr>
          <a:xfrm>
            <a:off x="1187624" y="4005064"/>
            <a:ext cx="2107465" cy="2592500"/>
            <a:chOff x="1619672" y="3717032"/>
            <a:chExt cx="2107465" cy="2592500"/>
          </a:xfrm>
        </p:grpSpPr>
        <p:pic>
          <p:nvPicPr>
            <p:cNvPr id="13" name="Picture 2" descr="C:\Documents and Settings\OBryndina\Desktop\Обложки, развороты\Радуга\Радуга новая\Моя математика 6-7.ti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051720" y="3717032"/>
              <a:ext cx="1675417" cy="22322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Picture 5" descr="C:\Documents and Settings\OBryndina\Desktop\Обложки, развороты\Радуга\Радуга новая\Моя математика 5-6.tif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979712" y="3789280"/>
              <a:ext cx="1621191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5" name="Picture 3" descr="C:\Documents and Settings\OBryndina\Desktop\Обложки, развороты\Радуга\Радуга новая\Моя математика 3-4.tif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835696" y="3861048"/>
              <a:ext cx="1675416" cy="22322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6" name="Picture 4" descr="C:\Documents and Settings\OBryndina\Desktop\Обложки, развороты\Радуга\Радуга новая\Моя математика 4-5.tif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619672" y="3933056"/>
              <a:ext cx="1783668" cy="237647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7" name="Группа 58"/>
          <p:cNvGrpSpPr/>
          <p:nvPr/>
        </p:nvGrpSpPr>
        <p:grpSpPr>
          <a:xfrm>
            <a:off x="3707904" y="4077072"/>
            <a:ext cx="2016224" cy="2592286"/>
            <a:chOff x="3635896" y="4077072"/>
            <a:chExt cx="2016224" cy="2592286"/>
          </a:xfrm>
        </p:grpSpPr>
        <p:pic>
          <p:nvPicPr>
            <p:cNvPr id="18" name="Рисунок 17" descr="C:\Users\TLobanova\Desktop\Говорим_правильно\Говорим_5-6.jpg"/>
            <p:cNvPicPr/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923928" y="4077072"/>
              <a:ext cx="1728192" cy="23762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9" name="Рисунок 18" descr="C:\Users\TLobanova\Desktop\Говорим_правильно\говорим_4-5.jpg"/>
            <p:cNvPicPr/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851920" y="4149080"/>
              <a:ext cx="1728192" cy="23762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" name="Picture 12" descr="C:\Documents and Settings\Олга\Рабочий стол\14.10.10\Dlia presentacii\Govorim pravilno_ Slushaem i beseduem_3-4.tif"/>
            <p:cNvPicPr>
              <a:picLocks noChangeAspect="1" noChangeArrowheads="1"/>
            </p:cNvPicPr>
            <p:nvPr/>
          </p:nvPicPr>
          <p:blipFill>
            <a:blip r:embed="rId11" cstate="print"/>
            <a:srcRect t="84" b="84"/>
            <a:stretch>
              <a:fillRect/>
            </a:stretch>
          </p:blipFill>
          <p:spPr>
            <a:xfrm>
              <a:off x="3707904" y="4221088"/>
              <a:ext cx="1767282" cy="23518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1" name="Picture 10" descr="C:\Documents and Settings\OBryndina\My Documents\0 Ольга\Обложки, развороты\Радуга\Радуга новая\Говорим правильно 6-7.tif"/>
            <p:cNvPicPr>
              <a:picLocks noChangeAspect="1" noChangeArrowheads="1"/>
            </p:cNvPicPr>
            <p:nvPr/>
          </p:nvPicPr>
          <p:blipFill>
            <a:blip r:embed="rId12" cstate="print"/>
            <a:srcRect t="114" b="114"/>
            <a:stretch>
              <a:fillRect/>
            </a:stretch>
          </p:blipFill>
          <p:spPr>
            <a:xfrm>
              <a:off x="3635896" y="4293096"/>
              <a:ext cx="1786313" cy="237626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22" name="Группа 55"/>
          <p:cNvGrpSpPr/>
          <p:nvPr/>
        </p:nvGrpSpPr>
        <p:grpSpPr>
          <a:xfrm>
            <a:off x="5796136" y="3717032"/>
            <a:ext cx="2037616" cy="2592289"/>
            <a:chOff x="5796136" y="3717032"/>
            <a:chExt cx="2037616" cy="2592289"/>
          </a:xfrm>
        </p:grpSpPr>
        <p:pic>
          <p:nvPicPr>
            <p:cNvPr id="23" name="Picture 2" descr="D:\Обложки, развороты\Радуга\Радуга новая\Сделаю сам 6-7.tif"/>
            <p:cNvPicPr>
              <a:picLocks noChangeAspect="1" noChangeArrowheads="1"/>
            </p:cNvPicPr>
            <p:nvPr/>
          </p:nvPicPr>
          <p:blipFill>
            <a:blip r:embed="rId13" cstate="print"/>
            <a:srcRect t="84" b="84"/>
            <a:stretch>
              <a:fillRect/>
            </a:stretch>
          </p:blipFill>
          <p:spPr bwMode="auto">
            <a:xfrm>
              <a:off x="6156176" y="3717032"/>
              <a:ext cx="1677576" cy="2232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4" name="Picture 2" descr="E:\Sdelau_sam_4-5.tif"/>
            <p:cNvPicPr>
              <a:picLocks noChangeAspect="1" noChangeArrowheads="1"/>
            </p:cNvPicPr>
            <p:nvPr/>
          </p:nvPicPr>
          <p:blipFill>
            <a:blip r:embed="rId10" cstate="print"/>
            <a:srcRect t="84" b="84"/>
            <a:stretch>
              <a:fillRect/>
            </a:stretch>
          </p:blipFill>
          <p:spPr bwMode="auto">
            <a:xfrm>
              <a:off x="6084168" y="3789040"/>
              <a:ext cx="1677375" cy="2232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5" name="Picture 13" descr="C:\Documents and Settings\Олга\Рабочий стол\Обложки для каталога\Радуга\10.tif"/>
            <p:cNvPicPr>
              <a:picLocks noChangeAspect="1" noChangeArrowheads="1"/>
            </p:cNvPicPr>
            <p:nvPr/>
          </p:nvPicPr>
          <p:blipFill>
            <a:blip r:embed="rId10" cstate="print"/>
            <a:srcRect t="115" b="115"/>
            <a:stretch>
              <a:fillRect/>
            </a:stretch>
          </p:blipFill>
          <p:spPr>
            <a:xfrm>
              <a:off x="6012160" y="3861048"/>
              <a:ext cx="1623266" cy="21602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6" name="Picture 3" descr="E:\Sdelau_sam_5-6.tif"/>
            <p:cNvPicPr>
              <a:picLocks noChangeAspect="1" noChangeArrowheads="1"/>
            </p:cNvPicPr>
            <p:nvPr/>
          </p:nvPicPr>
          <p:blipFill>
            <a:blip r:embed="rId10" cstate="print"/>
            <a:srcRect t="115" b="115"/>
            <a:stretch>
              <a:fillRect/>
            </a:stretch>
          </p:blipFill>
          <p:spPr>
            <a:xfrm>
              <a:off x="5796136" y="3933056"/>
              <a:ext cx="1713586" cy="237626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27" name="Picture 3" descr="E:\Радуга новая\Готовлюсь к школе.t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660232" y="1196752"/>
            <a:ext cx="1800200" cy="2398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1484313"/>
            <a:ext cx="8820150" cy="35702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sz="3800" b="1" dirty="0">
              <a:solidFill>
                <a:schemeClr val="accent2">
                  <a:lumMod val="75000"/>
                </a:schemeClr>
              </a:solidFill>
              <a:latin typeface="Cambria" pitchFamily="18" charset="0"/>
              <a:cs typeface="Arial" charset="0"/>
            </a:endParaRPr>
          </a:p>
          <a:p>
            <a:pPr>
              <a:defRPr/>
            </a:pPr>
            <a:r>
              <a:rPr lang="ru-RU" sz="38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cs typeface="Arial" charset="0"/>
              </a:rPr>
              <a:t>Миссия дошкольного образования </a:t>
            </a:r>
            <a:r>
              <a:rPr lang="ru-RU" sz="3800" dirty="0">
                <a:solidFill>
                  <a:srgbClr val="002060"/>
                </a:solidFill>
                <a:latin typeface="Cambria" pitchFamily="18" charset="0"/>
                <a:cs typeface="Arial" charset="0"/>
              </a:rPr>
              <a:t>– </a:t>
            </a:r>
          </a:p>
          <a:p>
            <a:pPr>
              <a:defRPr/>
            </a:pPr>
            <a:r>
              <a:rPr lang="ru-RU" sz="3800" b="1" dirty="0">
                <a:solidFill>
                  <a:srgbClr val="002060"/>
                </a:solidFill>
                <a:latin typeface="Cambria" pitchFamily="18" charset="0"/>
                <a:cs typeface="Arial" charset="0"/>
              </a:rPr>
              <a:t>становление и развитие личности в её индивидуальности, уникальности, неповтор</a:t>
            </a:r>
            <a:r>
              <a:rPr lang="ru-RU" sz="3600" b="1" dirty="0">
                <a:solidFill>
                  <a:srgbClr val="002060"/>
                </a:solidFill>
                <a:latin typeface="Cambria" pitchFamily="18" charset="0"/>
                <a:cs typeface="Arial" charset="0"/>
              </a:rPr>
              <a:t>имости</a:t>
            </a:r>
          </a:p>
          <a:p>
            <a:pPr>
              <a:defRPr/>
            </a:pPr>
            <a:endParaRPr lang="ru-RU" sz="3600" b="1" dirty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21D3CF-0013-4686-B854-2FD4730ABEA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20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2"/>
          <p:cNvSpPr>
            <a:spLocks noGrp="1"/>
          </p:cNvSpPr>
          <p:nvPr>
            <p:ph idx="1"/>
          </p:nvPr>
        </p:nvSpPr>
        <p:spPr>
          <a:xfrm>
            <a:off x="468313" y="2133600"/>
            <a:ext cx="8229600" cy="3992563"/>
          </a:xfrm>
        </p:spPr>
        <p:txBody>
          <a:bodyPr/>
          <a:lstStyle/>
          <a:p>
            <a:pPr>
              <a:buClr>
                <a:srgbClr val="002060"/>
              </a:buClr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формирование общей культуры</a:t>
            </a:r>
          </a:p>
          <a:p>
            <a:pPr>
              <a:buClr>
                <a:srgbClr val="002060"/>
              </a:buClr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развитие физических, интеллектуальных, нравственных, эстетических и личностных качеств личности</a:t>
            </a:r>
          </a:p>
          <a:p>
            <a:pPr>
              <a:buClr>
                <a:srgbClr val="002060"/>
              </a:buClr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формирование предпосылок учебной деятельности</a:t>
            </a:r>
          </a:p>
          <a:p>
            <a:pPr>
              <a:buClr>
                <a:srgbClr val="002060"/>
              </a:buClr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формирование навыков здорового и  безопасного образа жизни</a:t>
            </a:r>
          </a:p>
          <a:p>
            <a:pPr>
              <a:buClr>
                <a:srgbClr val="002060"/>
              </a:buClr>
            </a:pP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сохранение и укрепление здоровья детей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</a:p>
          <a:p>
            <a:pPr>
              <a:buFont typeface="Wingdings" pitchFamily="2" charset="2"/>
              <a:buChar char="q"/>
            </a:pPr>
            <a:endParaRPr lang="ru-RU" dirty="0" smtClean="0">
              <a:latin typeface="Cambria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765175"/>
            <a:ext cx="8229600" cy="4318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000" dirty="0" smtClean="0">
                <a:latin typeface="Cambria" pitchFamily="18" charset="0"/>
              </a:rPr>
              <a:t/>
            </a:r>
            <a:br>
              <a:rPr lang="ru-RU" sz="4000" dirty="0" smtClean="0">
                <a:latin typeface="Cambria" pitchFamily="18" charset="0"/>
              </a:rPr>
            </a:br>
            <a:r>
              <a:rPr lang="ru-RU" sz="4000" b="1" dirty="0" smtClean="0">
                <a:solidFill>
                  <a:srgbClr val="8E0000"/>
                </a:solidFill>
                <a:latin typeface="Cambria" pitchFamily="18" charset="0"/>
              </a:rPr>
              <a:t>Дошкольное образование</a:t>
            </a:r>
            <a:r>
              <a:rPr lang="ru-RU" sz="4000" dirty="0" smtClean="0">
                <a:solidFill>
                  <a:srgbClr val="8E0000"/>
                </a:solidFill>
                <a:latin typeface="Cambria" pitchFamily="18" charset="0"/>
              </a:rPr>
              <a:t> </a:t>
            </a:r>
            <a:endParaRPr lang="ru-RU" sz="4000" dirty="0">
              <a:solidFill>
                <a:srgbClr val="8E0000"/>
              </a:solidFill>
              <a:latin typeface="Cambr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32363" y="333375"/>
            <a:ext cx="3816350" cy="3683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dirty="0"/>
              <a:t>Из закона «Об образовании в РФ»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188" y="1341438"/>
            <a:ext cx="3313112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  <a:latin typeface="Cambria" pitchFamily="18" charset="0"/>
              </a:rPr>
              <a:t>направлено на: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715FA1-F828-4871-BB70-CF4F0097D23B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24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850" y="1052513"/>
            <a:ext cx="8362950" cy="5043487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20000"/>
              </a:lnSpc>
              <a:buFont typeface="Arial" pitchFamily="34" charset="0"/>
              <a:buNone/>
              <a:defRPr/>
            </a:pPr>
            <a:r>
              <a:rPr lang="ru-RU" sz="3800" b="1" dirty="0" smtClean="0">
                <a:solidFill>
                  <a:srgbClr val="760000"/>
                </a:solidFill>
                <a:latin typeface="Cambria" pitchFamily="18" charset="0"/>
              </a:rPr>
              <a:t> </a:t>
            </a:r>
            <a:r>
              <a:rPr lang="en-US" sz="3800" b="1" dirty="0" smtClean="0">
                <a:solidFill>
                  <a:srgbClr val="760000"/>
                </a:solidFill>
                <a:latin typeface="Cambria" pitchFamily="18" charset="0"/>
              </a:rPr>
              <a:t>   </a:t>
            </a:r>
            <a:r>
              <a:rPr lang="ru-RU" sz="6500" b="1" dirty="0" smtClean="0">
                <a:solidFill>
                  <a:srgbClr val="760000"/>
                </a:solidFill>
                <a:latin typeface="Cambria" pitchFamily="18" charset="0"/>
              </a:rPr>
              <a:t>ФГОС </a:t>
            </a:r>
            <a:r>
              <a:rPr lang="ru-RU" sz="6500" b="1" dirty="0">
                <a:solidFill>
                  <a:srgbClr val="760000"/>
                </a:solidFill>
                <a:latin typeface="Cambria" pitchFamily="18" charset="0"/>
              </a:rPr>
              <a:t> </a:t>
            </a:r>
            <a:r>
              <a:rPr lang="ru-RU" sz="6500" b="1" dirty="0" smtClean="0">
                <a:solidFill>
                  <a:srgbClr val="760000"/>
                </a:solidFill>
                <a:latin typeface="Cambria" pitchFamily="18" charset="0"/>
              </a:rPr>
              <a:t>обеспечивает:</a:t>
            </a:r>
          </a:p>
          <a:p>
            <a:pPr algn="just">
              <a:buFont typeface="Arial" pitchFamily="34" charset="0"/>
              <a:buNone/>
              <a:defRPr/>
            </a:pPr>
            <a:endParaRPr lang="ru-RU" sz="3600" b="1" dirty="0" smtClean="0">
              <a:solidFill>
                <a:schemeClr val="accent6">
                  <a:lumMod val="50000"/>
                </a:schemeClr>
              </a:solidFill>
              <a:latin typeface="Cambria" pitchFamily="18" charset="0"/>
            </a:endParaRPr>
          </a:p>
          <a:p>
            <a:pPr>
              <a:buClr>
                <a:srgbClr val="002060"/>
              </a:buClr>
              <a:defRPr/>
            </a:pPr>
            <a:r>
              <a:rPr lang="ru-RU" sz="5100" dirty="0" smtClean="0">
                <a:solidFill>
                  <a:srgbClr val="002060"/>
                </a:solidFill>
                <a:latin typeface="Cambria" pitchFamily="18" charset="0"/>
              </a:rPr>
              <a:t>единство образовательного пространства Российской Федерации</a:t>
            </a:r>
          </a:p>
          <a:p>
            <a:pPr>
              <a:buClr>
                <a:srgbClr val="002060"/>
              </a:buClr>
              <a:defRPr/>
            </a:pPr>
            <a:r>
              <a:rPr lang="ru-RU" sz="5100" dirty="0" smtClean="0">
                <a:solidFill>
                  <a:srgbClr val="002060"/>
                </a:solidFill>
                <a:latin typeface="Cambria" pitchFamily="18" charset="0"/>
              </a:rPr>
              <a:t>преемственность основных образовательных программ</a:t>
            </a:r>
          </a:p>
          <a:p>
            <a:pPr>
              <a:buClr>
                <a:srgbClr val="002060"/>
              </a:buClr>
              <a:defRPr/>
            </a:pPr>
            <a:r>
              <a:rPr lang="ru-RU" sz="5100" dirty="0" smtClean="0">
                <a:solidFill>
                  <a:srgbClr val="002060"/>
                </a:solidFill>
                <a:latin typeface="Cambria" pitchFamily="18" charset="0"/>
              </a:rPr>
              <a:t>вариативность содержания образовательных программ соответствующего уровня образования, возможность формирования образовательных программ различных уровня сложности и направленности с учетом образовательных потребностей и способностей обучающихся</a:t>
            </a:r>
          </a:p>
          <a:p>
            <a:pPr>
              <a:buClr>
                <a:srgbClr val="002060"/>
              </a:buClr>
              <a:defRPr/>
            </a:pPr>
            <a:r>
              <a:rPr lang="ru-RU" sz="5100" dirty="0" smtClean="0">
                <a:solidFill>
                  <a:srgbClr val="002060"/>
                </a:solidFill>
                <a:latin typeface="Cambria" pitchFamily="18" charset="0"/>
              </a:rPr>
              <a:t>государственные гарантии уровня и качества образования на основе единства обязательных требований к условиям реализации основных образовательных программ и результатам их освоения</a:t>
            </a:r>
          </a:p>
          <a:p>
            <a:pPr>
              <a:buClr>
                <a:schemeClr val="bg2"/>
              </a:buClr>
              <a:buFont typeface="Wingdings" pitchFamily="2" charset="2"/>
              <a:buChar char="q"/>
              <a:defRPr/>
            </a:pPr>
            <a:endParaRPr lang="ru-RU" sz="5100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5" name="Заголовок 4"/>
          <p:cNvSpPr txBox="1">
            <a:spLocks noGrp="1"/>
          </p:cNvSpPr>
          <p:nvPr>
            <p:ph type="title"/>
          </p:nvPr>
        </p:nvSpPr>
        <p:spPr>
          <a:xfrm>
            <a:off x="5076825" y="333375"/>
            <a:ext cx="3816350" cy="3683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spAutoFit/>
          </a:bodyPr>
          <a:lstStyle/>
          <a:p>
            <a:pPr>
              <a:defRPr/>
            </a:pPr>
            <a:r>
              <a:rPr lang="ru-RU" sz="1800" dirty="0" smtClean="0">
                <a:latin typeface="Cambria" pitchFamily="18" charset="0"/>
              </a:rPr>
              <a:t>Из закона «Об образовании в РФ»</a:t>
            </a:r>
            <a:endParaRPr lang="ru-RU" sz="1800" dirty="0">
              <a:latin typeface="Cambria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ECD3B3-4B17-4AF5-BB4A-65549CA035DA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63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2"/>
          <p:cNvSpPr>
            <a:spLocks noGrp="1"/>
          </p:cNvSpPr>
          <p:nvPr>
            <p:ph idx="1"/>
          </p:nvPr>
        </p:nvSpPr>
        <p:spPr>
          <a:xfrm>
            <a:off x="611188" y="1484313"/>
            <a:ext cx="7559675" cy="5000625"/>
          </a:xfrm>
        </p:spPr>
        <p:txBody>
          <a:bodyPr/>
          <a:lstStyle/>
          <a:p>
            <a:pPr algn="just">
              <a:buFont typeface="Arial" pitchFamily="34" charset="0"/>
              <a:buNone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</a:rPr>
              <a:t>    </a:t>
            </a: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Образовательные программы дошкольного образования направлены на </a:t>
            </a:r>
            <a:r>
              <a:rPr lang="ru-RU" sz="2400" b="1" i="1" dirty="0" smtClean="0">
                <a:solidFill>
                  <a:srgbClr val="760000"/>
                </a:solidFill>
                <a:latin typeface="Cambria" pitchFamily="18" charset="0"/>
              </a:rPr>
              <a:t>разностороннее развитие детей дошкольного возраста с учетом их возрастных и индивидуальных особенностей</a:t>
            </a:r>
            <a:r>
              <a:rPr lang="ru-RU" sz="2400" b="1" dirty="0" smtClean="0">
                <a:solidFill>
                  <a:srgbClr val="760000"/>
                </a:solidFill>
                <a:latin typeface="Cambria" pitchFamily="18" charset="0"/>
              </a:rPr>
              <a:t>, </a:t>
            </a: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достижение</a:t>
            </a:r>
            <a:r>
              <a:rPr lang="en-US" sz="2400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уровня развития, необходимого и достаточного для успешного освоения ими образовательных программ начального общего образования</a:t>
            </a:r>
            <a:endParaRPr lang="ru-RU" sz="2000" dirty="0" smtClean="0">
              <a:latin typeface="Cambr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9700" y="333375"/>
            <a:ext cx="3673475" cy="3683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ru-RU" dirty="0"/>
              <a:t>Из закона «Об образовании в РФ»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75D1FB-3E0C-4FF9-B582-7FD0AD032401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11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2091</Words>
  <Application>Microsoft Office PowerPoint</Application>
  <PresentationFormat>Экран (4:3)</PresentationFormat>
  <Paragraphs>337</Paragraphs>
  <Slides>52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52</vt:i4>
      </vt:variant>
    </vt:vector>
  </HeadingPairs>
  <TitlesOfParts>
    <vt:vector size="59" baseType="lpstr">
      <vt:lpstr>Тема Office</vt:lpstr>
      <vt:lpstr>Специальное оформление</vt:lpstr>
      <vt:lpstr>2_Специальное оформление</vt:lpstr>
      <vt:lpstr>1_Специальное оформление</vt:lpstr>
      <vt:lpstr>4_Специальное оформление</vt:lpstr>
      <vt:lpstr>28_Специальное оформление</vt:lpstr>
      <vt:lpstr>3_Специальное оформление</vt:lpstr>
      <vt:lpstr>ОСОБЕННОСТИ  ФГОС  ДОШКОЛЬНОГО ОБРАЗОВАНИЯ </vt:lpstr>
      <vt:lpstr>Социокультурная ситуация развития ребенка дошкольного возраста   вызовы и перспективы</vt:lpstr>
      <vt:lpstr>Презентация PowerPoint</vt:lpstr>
      <vt:lpstr>Презентация PowerPoint</vt:lpstr>
      <vt:lpstr>Ожидания от системы дошкольного образования</vt:lpstr>
      <vt:lpstr>Презентация PowerPoint</vt:lpstr>
      <vt:lpstr> Дошкольное образование </vt:lpstr>
      <vt:lpstr>Из закона «Об образовании в РФ»</vt:lpstr>
      <vt:lpstr>Презентация PowerPoint</vt:lpstr>
      <vt:lpstr>Презентация PowerPoint</vt:lpstr>
      <vt:lpstr>Презентация PowerPoint</vt:lpstr>
      <vt:lpstr>Вовлеченность семьи</vt:lpstr>
      <vt:lpstr>Презентация PowerPoint</vt:lpstr>
      <vt:lpstr>Особенности ФГОС дошкольного образования  </vt:lpstr>
      <vt:lpstr>ФГОС ОСНОВА РАЗРАБОТКИ</vt:lpstr>
      <vt:lpstr>Презентация PowerPoint</vt:lpstr>
      <vt:lpstr>ФГОС ОБЩИЕ ПОЛОЖЕНИЯ</vt:lpstr>
      <vt:lpstr>ФГОС направлен на обеспечение</vt:lpstr>
      <vt:lpstr>ФГОС должен предусматривать</vt:lpstr>
      <vt:lpstr>ФГОС  ТРЕБОВАНИЯ К РЕЗУЛЬТАТАМ</vt:lpstr>
      <vt:lpstr>Презентация PowerPoint</vt:lpstr>
      <vt:lpstr>Что оценивается?</vt:lpstr>
      <vt:lpstr>Цели оценивания</vt:lpstr>
      <vt:lpstr>Цели оценивания</vt:lpstr>
      <vt:lpstr>Цели оценивания</vt:lpstr>
      <vt:lpstr>Цели оценивания</vt:lpstr>
      <vt:lpstr>Презентация PowerPoint</vt:lpstr>
      <vt:lpstr>ФГОС  ТРЕБОВАНИЯ К СТРУКТУРЕ ООП</vt:lpstr>
      <vt:lpstr>ФГОС  ТРЕБОВАНИЯ К СТРУКТУРЕ ООП</vt:lpstr>
      <vt:lpstr>ФГОС  ТРЕБОВАНИЯ К СТРУКТУРЕ ООП</vt:lpstr>
      <vt:lpstr>ФГОС  ТРЕБОВАНИЯ К СТРУКТУРЕ ООП</vt:lpstr>
      <vt:lpstr>Презентация PowerPoint</vt:lpstr>
      <vt:lpstr>Среда, обеспечивающая благополучие каждого ребенка </vt:lpstr>
      <vt:lpstr>Cреда,  стимулирующая детей расширять границы познания</vt:lpstr>
      <vt:lpstr>Развитие чувства доверия, привязанности и индивидуальных отношений</vt:lpstr>
      <vt:lpstr>Физическая среда- привлекательная, безопасная, инклюзивная, стимулирующая</vt:lpstr>
      <vt:lpstr>Среда, привлекательная и комфортная для разнообразной деятельности детей</vt:lpstr>
      <vt:lpstr>Наличие в среде развивающих  и образовательных центров деятельности</vt:lpstr>
      <vt:lpstr> Наличие в среде оборудования и материалов, побуждающих детей исследовать, играть и учиться </vt:lpstr>
      <vt:lpstr>   Среда, побуждающая детей участвовать в ее планировании, организации и поддержании  </vt:lpstr>
      <vt:lpstr> Среда, способствующая развитию у детей чувства сообщества </vt:lpstr>
      <vt:lpstr>Социокультурная образовательная среда детского сада</vt:lpstr>
      <vt:lpstr>Системные изменения:  дошкольное образование</vt:lpstr>
      <vt:lpstr>Системные изменения:  детский сад</vt:lpstr>
      <vt:lpstr>Системные изменения: дошкольник</vt:lpstr>
      <vt:lpstr>  «Просвещение» - самым маленьким гражданам России   </vt:lpstr>
      <vt:lpstr>Презентация PowerPoint</vt:lpstr>
      <vt:lpstr>ПОЧЕМУЧКИ</vt:lpstr>
      <vt:lpstr>Основные характеристики    ПООП «УСПЕХ»</vt:lpstr>
      <vt:lpstr>«Радуга»</vt:lpstr>
      <vt:lpstr>Пособия для педагогов</vt:lpstr>
      <vt:lpstr>Пособия для детей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 ФГОС  ДОШКОЛЬНОГО ОБРАЗОВАНИЯ</dc:title>
  <dc:creator>Knyazeva, Yulia</dc:creator>
  <cp:lastModifiedBy>1</cp:lastModifiedBy>
  <cp:revision>43</cp:revision>
  <dcterms:modified xsi:type="dcterms:W3CDTF">2015-09-06T21:29:42Z</dcterms:modified>
</cp:coreProperties>
</file>